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395" r:id="rId3"/>
    <p:sldId id="348" r:id="rId4"/>
    <p:sldId id="349" r:id="rId5"/>
    <p:sldId id="350" r:id="rId6"/>
    <p:sldId id="351" r:id="rId7"/>
    <p:sldId id="301" r:id="rId8"/>
    <p:sldId id="302" r:id="rId9"/>
    <p:sldId id="352" r:id="rId10"/>
    <p:sldId id="377" r:id="rId11"/>
    <p:sldId id="354" r:id="rId12"/>
    <p:sldId id="355" r:id="rId13"/>
    <p:sldId id="298" r:id="rId14"/>
    <p:sldId id="266" r:id="rId15"/>
    <p:sldId id="306" r:id="rId16"/>
    <p:sldId id="375" r:id="rId17"/>
    <p:sldId id="313" r:id="rId18"/>
    <p:sldId id="356" r:id="rId19"/>
    <p:sldId id="373" r:id="rId20"/>
    <p:sldId id="382" r:id="rId21"/>
    <p:sldId id="358" r:id="rId22"/>
    <p:sldId id="359" r:id="rId23"/>
    <p:sldId id="329" r:id="rId24"/>
    <p:sldId id="330" r:id="rId25"/>
    <p:sldId id="360" r:id="rId26"/>
    <p:sldId id="331" r:id="rId27"/>
    <p:sldId id="361" r:id="rId28"/>
    <p:sldId id="362" r:id="rId29"/>
    <p:sldId id="381" r:id="rId30"/>
    <p:sldId id="334" r:id="rId31"/>
    <p:sldId id="335" r:id="rId32"/>
    <p:sldId id="379" r:id="rId33"/>
    <p:sldId id="337" r:id="rId34"/>
    <p:sldId id="365" r:id="rId35"/>
    <p:sldId id="387" r:id="rId36"/>
    <p:sldId id="378" r:id="rId37"/>
    <p:sldId id="388" r:id="rId38"/>
    <p:sldId id="389" r:id="rId39"/>
    <p:sldId id="390" r:id="rId40"/>
    <p:sldId id="391" r:id="rId41"/>
    <p:sldId id="367" r:id="rId42"/>
    <p:sldId id="368" r:id="rId43"/>
    <p:sldId id="369" r:id="rId44"/>
    <p:sldId id="370" r:id="rId45"/>
    <p:sldId id="393" r:id="rId46"/>
    <p:sldId id="394" r:id="rId47"/>
    <p:sldId id="326" r:id="rId48"/>
    <p:sldId id="371" r:id="rId49"/>
    <p:sldId id="396" r:id="rId50"/>
    <p:sldId id="392" r:id="rId5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13">
          <p15:clr>
            <a:srgbClr val="A4A3A4"/>
          </p15:clr>
        </p15:guide>
        <p15:guide id="2" pos="12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oboda-Młynarczyk Magdalena" initials="SM" lastIdx="37" clrIdx="0">
    <p:extLst/>
  </p:cmAuthor>
  <p:cmAuthor id="2" name="Buzar Piotr" initials="BP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46"/>
    <a:srgbClr val="68C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9" autoAdjust="0"/>
    <p:restoredTop sz="92412" autoAdjust="0"/>
  </p:normalViewPr>
  <p:slideViewPr>
    <p:cSldViewPr snapToGrid="0" snapToObjects="1">
      <p:cViewPr varScale="1">
        <p:scale>
          <a:sx n="100" d="100"/>
          <a:sy n="100" d="100"/>
        </p:scale>
        <p:origin x="1086" y="84"/>
      </p:cViewPr>
      <p:guideLst>
        <p:guide orient="horz" pos="3713"/>
        <p:guide pos="1251"/>
      </p:guideLst>
    </p:cSldViewPr>
  </p:slideViewPr>
  <p:outlineViewPr>
    <p:cViewPr>
      <p:scale>
        <a:sx n="33" d="100"/>
        <a:sy n="33" d="100"/>
      </p:scale>
      <p:origin x="0" y="-1314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43D70-3E01-488E-8136-3357AA3EFA37}" type="datetimeFigureOut">
              <a:rPr lang="pl-PL" smtClean="0"/>
              <a:t>24.11.2017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49A78-9B47-4E6C-B322-CE6BF63407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234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49A78-9B47-4E6C-B322-CE6BF63407B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809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1843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41C862-4D1B-4930-930E-E61A13B83434}" type="slidenum">
              <a:rPr lang="pl-PL" smtClean="0">
                <a:latin typeface="Arial" charset="0"/>
                <a:cs typeface="Arial" charset="0"/>
              </a:rPr>
              <a:pPr/>
              <a:t>21</a:t>
            </a:fld>
            <a:endParaRPr lang="pl-PL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588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1843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41C862-4D1B-4930-930E-E61A13B83434}" type="slidenum">
              <a:rPr lang="pl-PL" smtClean="0">
                <a:latin typeface="Arial" charset="0"/>
                <a:cs typeface="Arial" charset="0"/>
              </a:rPr>
              <a:pPr/>
              <a:t>22</a:t>
            </a:fld>
            <a:endParaRPr lang="pl-PL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9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1843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41C862-4D1B-4930-930E-E61A13B83434}" type="slidenum">
              <a:rPr lang="pl-PL" smtClean="0">
                <a:latin typeface="Arial" charset="0"/>
                <a:cs typeface="Arial" charset="0"/>
              </a:rPr>
              <a:pPr/>
              <a:t>29</a:t>
            </a:fld>
            <a:endParaRPr lang="pl-PL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4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1843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41C862-4D1B-4930-930E-E61A13B83434}" type="slidenum">
              <a:rPr lang="pl-PL" smtClean="0">
                <a:latin typeface="Arial" charset="0"/>
                <a:cs typeface="Arial" charset="0"/>
              </a:rPr>
              <a:pPr/>
              <a:t>30</a:t>
            </a:fld>
            <a:endParaRPr lang="pl-PL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33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9B2F-34C2-4971-A53F-8051336B4B1D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00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1843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41C862-4D1B-4930-930E-E61A13B83434}" type="slidenum">
              <a:rPr lang="pl-PL" smtClean="0">
                <a:latin typeface="Arial" charset="0"/>
                <a:cs typeface="Arial" charset="0"/>
              </a:rPr>
              <a:pPr/>
              <a:t>35</a:t>
            </a:fld>
            <a:endParaRPr lang="pl-PL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54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1843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41C862-4D1B-4930-930E-E61A13B83434}" type="slidenum">
              <a:rPr lang="pl-PL" smtClean="0">
                <a:latin typeface="Arial" charset="0"/>
                <a:cs typeface="Arial" charset="0"/>
              </a:rPr>
              <a:pPr/>
              <a:t>40</a:t>
            </a:fld>
            <a:endParaRPr lang="pl-PL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37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49A78-9B47-4E6C-B322-CE6BF63407BC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603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15F5-1D54-4ED1-AC85-81EB025D2425}" type="datetimeFigureOut">
              <a:rPr lang="pl-PL" smtClean="0"/>
              <a:pPr>
                <a:defRPr/>
              </a:pPr>
              <a:t>24.11.2017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659D-313D-4C03-8398-BE16F21478F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854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7F25B-A79F-4FBE-8699-152C6462D581}" type="datetimeFigureOut">
              <a:rPr lang="pl-PL" smtClean="0"/>
              <a:pPr>
                <a:defRPr/>
              </a:pPr>
              <a:t>24.11.2017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19F2-E6AB-44E8-BB6C-5393CB7A7AB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899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69E1-F8E1-46A0-9F60-DB8203C53CB4}" type="datetimeFigureOut">
              <a:rPr lang="pl-PL" smtClean="0"/>
              <a:pPr>
                <a:defRPr/>
              </a:pPr>
              <a:t>24.11.2017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5AD6D-6A70-4251-8E25-DC3610F3DC7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93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F426-3583-4498-A144-1B7BDE3FEB10}" type="datetimeFigureOut">
              <a:rPr lang="pl-PL" smtClean="0"/>
              <a:pPr>
                <a:defRPr/>
              </a:pPr>
              <a:t>24.11.2017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54" y="329177"/>
            <a:ext cx="886340" cy="84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3640-2DCB-48F0-ABC6-72059612C0CF}" type="datetimeFigureOut">
              <a:rPr lang="pl-PL" smtClean="0"/>
              <a:pPr>
                <a:defRPr/>
              </a:pPr>
              <a:t>24.11.2017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93D7E-ED8B-4283-BEDE-338F36F3297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01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5ADB-56F0-4388-80CA-24F6977A4EF2}" type="datetimeFigureOut">
              <a:rPr lang="pl-PL" smtClean="0"/>
              <a:pPr>
                <a:defRPr/>
              </a:pPr>
              <a:t>24.11.2017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78CC5-D0D9-4713-A586-DAFEDEA060A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01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32C1A-F40C-4943-AB1A-C96989454206}" type="datetimeFigureOut">
              <a:rPr lang="pl-PL" smtClean="0"/>
              <a:pPr>
                <a:defRPr/>
              </a:pPr>
              <a:t>24.11.2017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1885-F94C-49BC-9F93-8AF73776B3E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87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BD4A8-C2D5-4120-8D91-988416B24CA5}" type="datetimeFigureOut">
              <a:rPr lang="pl-PL" smtClean="0"/>
              <a:pPr>
                <a:defRPr/>
              </a:pPr>
              <a:t>24.11.2017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746C-1F8B-4A8A-8390-8AF70568456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075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3D170-1E3D-46CD-9A3B-31F14C4F49C4}" type="datetimeFigureOut">
              <a:rPr lang="pl-PL" smtClean="0"/>
              <a:pPr>
                <a:defRPr/>
              </a:pPr>
              <a:t>24.11.2017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2CE18-2ABF-44B7-9102-F584C0D75CF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6744" y="233642"/>
            <a:ext cx="716850" cy="68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0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E2E6E-2F6D-4522-8530-8BDE55C84706}" type="datetimeFigureOut">
              <a:rPr lang="pl-PL" smtClean="0"/>
              <a:pPr>
                <a:defRPr/>
              </a:pPr>
              <a:t>24.11.2017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CAE0-DAEF-4F68-85CC-B01336AFE3B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972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9D24-7084-4E22-BEA3-CFCF00C7E4E9}" type="datetimeFigureOut">
              <a:rPr lang="pl-PL" smtClean="0"/>
              <a:pPr>
                <a:defRPr/>
              </a:pPr>
              <a:t>24.11.2017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0ECB-A421-4F95-86F6-24359C7F8F5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110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7A15AC-94B0-410D-8E9D-6E1111E1128C}" type="datetimeFigureOut">
              <a:rPr lang="pl-PL" smtClean="0"/>
              <a:pPr>
                <a:defRPr/>
              </a:pPr>
              <a:t>24.11.2017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754DA8-214E-40AE-AD38-37F6A3D719A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05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pk.mf.gov.pl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9Oh5c58tQk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pk.mf.gov.p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pk.mf.gov.pl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uap.gov.p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jpk.mf.gov.pl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1620519" y="1293949"/>
            <a:ext cx="66262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3600" b="1" dirty="0">
                <a:solidFill>
                  <a:schemeClr val="tx2">
                    <a:lumMod val="50000"/>
                  </a:schemeClr>
                </a:solidFill>
              </a:rPr>
              <a:t>Jednolity Plik </a:t>
            </a:r>
            <a:r>
              <a:rPr lang="pl-PL" altLang="pl-PL" sz="3600" b="1" dirty="0" smtClean="0">
                <a:solidFill>
                  <a:schemeClr val="tx2">
                    <a:lumMod val="50000"/>
                  </a:schemeClr>
                </a:solidFill>
              </a:rPr>
              <a:t>Kontrolny</a:t>
            </a:r>
          </a:p>
          <a:p>
            <a:pPr algn="ctr" eaLnBrk="1" hangingPunct="1"/>
            <a:r>
              <a:rPr lang="pl-PL" altLang="pl-PL" sz="3600" b="1" dirty="0" smtClean="0">
                <a:solidFill>
                  <a:schemeClr val="tx2">
                    <a:lumMod val="50000"/>
                  </a:schemeClr>
                </a:solidFill>
              </a:rPr>
              <a:t>JPK_VAT</a:t>
            </a:r>
          </a:p>
          <a:p>
            <a:pPr algn="ctr" eaLnBrk="1" hangingPunct="1"/>
            <a:r>
              <a:rPr lang="pl-PL" altLang="pl-PL" sz="36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br>
              <a:rPr lang="pl-PL" altLang="pl-PL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altLang="pl-PL" sz="3600" b="1" dirty="0" smtClean="0">
                <a:solidFill>
                  <a:schemeClr val="tx2">
                    <a:lumMod val="50000"/>
                  </a:schemeClr>
                </a:solidFill>
              </a:rPr>
              <a:t>Szkolenie dla przedsiębiorcy</a:t>
            </a:r>
          </a:p>
          <a:p>
            <a:pPr algn="ctr" eaLnBrk="1" hangingPunct="1"/>
            <a:r>
              <a:rPr lang="pl-PL" altLang="pl-PL" sz="3600" b="1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www.jpk.mf.gov.pl</a:t>
            </a:r>
            <a:r>
              <a:rPr lang="pl-PL" altLang="pl-PL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pl-PL" alt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6" name="Group 22"/>
          <p:cNvGrpSpPr/>
          <p:nvPr/>
        </p:nvGrpSpPr>
        <p:grpSpPr>
          <a:xfrm>
            <a:off x="4528813" y="4875060"/>
            <a:ext cx="720000" cy="89638"/>
            <a:chOff x="5342615" y="6257925"/>
            <a:chExt cx="1468948" cy="182880"/>
          </a:xfrm>
        </p:grpSpPr>
        <p:sp>
          <p:nvSpPr>
            <p:cNvPr id="7" name="Oval 23"/>
            <p:cNvSpPr>
              <a:spLocks noChangeAspect="1"/>
            </p:cNvSpPr>
            <p:nvPr/>
          </p:nvSpPr>
          <p:spPr>
            <a:xfrm>
              <a:off x="5342615" y="6257925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8C100"/>
                </a:solidFill>
              </a:endParaRPr>
            </a:p>
          </p:txBody>
        </p:sp>
        <p:sp>
          <p:nvSpPr>
            <p:cNvPr id="8" name="Oval 24"/>
            <p:cNvSpPr>
              <a:spLocks noChangeAspect="1"/>
            </p:cNvSpPr>
            <p:nvPr/>
          </p:nvSpPr>
          <p:spPr>
            <a:xfrm>
              <a:off x="5664132" y="62579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8C100"/>
                </a:solidFill>
              </a:endParaRPr>
            </a:p>
          </p:txBody>
        </p:sp>
        <p:sp>
          <p:nvSpPr>
            <p:cNvPr id="9" name="Oval 25"/>
            <p:cNvSpPr>
              <a:spLocks noChangeAspect="1"/>
            </p:cNvSpPr>
            <p:nvPr/>
          </p:nvSpPr>
          <p:spPr>
            <a:xfrm>
              <a:off x="5985649" y="6257925"/>
              <a:ext cx="182880" cy="1828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8C100"/>
                </a:solidFill>
              </a:endParaRPr>
            </a:p>
          </p:txBody>
        </p:sp>
        <p:sp>
          <p:nvSpPr>
            <p:cNvPr id="10" name="Oval 26"/>
            <p:cNvSpPr>
              <a:spLocks noChangeAspect="1"/>
            </p:cNvSpPr>
            <p:nvPr/>
          </p:nvSpPr>
          <p:spPr>
            <a:xfrm>
              <a:off x="6307166" y="6257925"/>
              <a:ext cx="182880" cy="1828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8C100"/>
                </a:solidFill>
              </a:endParaRPr>
            </a:p>
          </p:txBody>
        </p:sp>
        <p:sp>
          <p:nvSpPr>
            <p:cNvPr id="11" name="Oval 27"/>
            <p:cNvSpPr>
              <a:spLocks noChangeAspect="1"/>
            </p:cNvSpPr>
            <p:nvPr/>
          </p:nvSpPr>
          <p:spPr>
            <a:xfrm>
              <a:off x="6628683" y="6257925"/>
              <a:ext cx="182880" cy="18288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8C100"/>
                </a:solidFill>
              </a:endParaRPr>
            </a:p>
          </p:txBody>
        </p:sp>
      </p:grpSp>
      <p:sp>
        <p:nvSpPr>
          <p:cNvPr id="12" name="pole tekstowe 4"/>
          <p:cNvSpPr txBox="1">
            <a:spLocks noChangeArrowheads="1"/>
          </p:cNvSpPr>
          <p:nvPr/>
        </p:nvSpPr>
        <p:spPr bwMode="auto">
          <a:xfrm>
            <a:off x="1733290" y="5011003"/>
            <a:ext cx="6626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2000" b="1" dirty="0" smtClean="0">
                <a:solidFill>
                  <a:srgbClr val="ADAFB2"/>
                </a:solidFill>
              </a:rPr>
              <a:t>Ministerstwo Finansów </a:t>
            </a:r>
            <a:br>
              <a:rPr lang="pl-PL" altLang="pl-PL" sz="2000" b="1" dirty="0" smtClean="0">
                <a:solidFill>
                  <a:srgbClr val="ADAFB2"/>
                </a:solidFill>
              </a:rPr>
            </a:br>
            <a:r>
              <a:rPr lang="pl-PL" altLang="pl-PL" sz="2000" b="1" dirty="0" smtClean="0">
                <a:solidFill>
                  <a:srgbClr val="ADAFB2"/>
                </a:solidFill>
              </a:rPr>
              <a:t>Krajowa Administracja Skarbowa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744" y="233642"/>
            <a:ext cx="716850" cy="683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494065" y="274638"/>
            <a:ext cx="6155871" cy="708025"/>
          </a:xfrm>
        </p:spPr>
        <p:txBody>
          <a:bodyPr/>
          <a:lstStyle/>
          <a:p>
            <a:pPr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JPK – </a:t>
            </a: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struktury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35" name="TextBox 42"/>
          <p:cNvSpPr txBox="1"/>
          <p:nvPr/>
        </p:nvSpPr>
        <p:spPr>
          <a:xfrm flipH="1">
            <a:off x="657753" y="4014214"/>
            <a:ext cx="1172242" cy="8617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40" fontAlgn="auto">
              <a:spcBef>
                <a:spcPts val="0"/>
              </a:spcBef>
              <a:spcAft>
                <a:spcPts val="0"/>
              </a:spcAft>
            </a:pPr>
            <a:r>
              <a:rPr lang="pl-PL" sz="1400" b="1" dirty="0">
                <a:solidFill>
                  <a:srgbClr val="262626"/>
                </a:solidFill>
                <a:latin typeface="+mj-lt"/>
                <a:ea typeface="Roboto Medium" panose="02000000000000000000" pitchFamily="2" charset="0"/>
                <a:cs typeface="+mn-cs"/>
              </a:rPr>
              <a:t>Struktura 1 </a:t>
            </a:r>
            <a:endParaRPr lang="pl-PL" sz="1400" b="1" dirty="0" smtClean="0">
              <a:solidFill>
                <a:srgbClr val="262626"/>
              </a:solidFill>
              <a:latin typeface="+mj-lt"/>
              <a:ea typeface="Roboto Medium" panose="02000000000000000000" pitchFamily="2" charset="0"/>
              <a:cs typeface="+mn-cs"/>
            </a:endParaRPr>
          </a:p>
          <a:p>
            <a:pPr defTabSz="914340" fontAlgn="auto">
              <a:spcBef>
                <a:spcPts val="0"/>
              </a:spcBef>
              <a:spcAft>
                <a:spcPts val="0"/>
              </a:spcAft>
            </a:pPr>
            <a:r>
              <a:rPr lang="pl-PL" sz="1400" b="1" dirty="0" smtClean="0">
                <a:solidFill>
                  <a:srgbClr val="262626"/>
                </a:solidFill>
                <a:latin typeface="+mj-lt"/>
                <a:ea typeface="Roboto Medium" panose="02000000000000000000" pitchFamily="2" charset="0"/>
                <a:cs typeface="+mn-cs"/>
              </a:rPr>
              <a:t>– </a:t>
            </a:r>
            <a:r>
              <a:rPr lang="pl-PL" sz="1400" b="1" dirty="0">
                <a:solidFill>
                  <a:srgbClr val="262626"/>
                </a:solidFill>
                <a:latin typeface="+mj-lt"/>
                <a:ea typeface="Roboto Medium" panose="02000000000000000000" pitchFamily="2" charset="0"/>
                <a:cs typeface="+mn-cs"/>
              </a:rPr>
              <a:t>księgi rachunkowe (JPK_KR)</a:t>
            </a:r>
          </a:p>
        </p:txBody>
      </p:sp>
      <p:sp>
        <p:nvSpPr>
          <p:cNvPr id="37" name="TextBox 46"/>
          <p:cNvSpPr txBox="1"/>
          <p:nvPr/>
        </p:nvSpPr>
        <p:spPr>
          <a:xfrm flipH="1">
            <a:off x="1836121" y="1773184"/>
            <a:ext cx="1150710" cy="10772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40" fontAlgn="auto">
              <a:spcBef>
                <a:spcPts val="0"/>
              </a:spcBef>
              <a:spcAft>
                <a:spcPts val="0"/>
              </a:spcAft>
            </a:pPr>
            <a:r>
              <a:rPr lang="pl-PL" sz="1400" b="1" dirty="0">
                <a:solidFill>
                  <a:srgbClr val="595959"/>
                </a:solidFill>
                <a:latin typeface="+mj-lt"/>
                <a:ea typeface="Roboto Medium" panose="02000000000000000000" pitchFamily="2" charset="0"/>
                <a:cs typeface="+mn-cs"/>
              </a:rPr>
              <a:t>Struktura 2 </a:t>
            </a:r>
            <a:endParaRPr lang="pl-PL" sz="1400" b="1" dirty="0" smtClean="0">
              <a:solidFill>
                <a:srgbClr val="595959"/>
              </a:solidFill>
              <a:latin typeface="+mj-lt"/>
              <a:ea typeface="Roboto Medium" panose="02000000000000000000" pitchFamily="2" charset="0"/>
              <a:cs typeface="+mn-cs"/>
            </a:endParaRPr>
          </a:p>
          <a:p>
            <a:pPr defTabSz="914340" fontAlgn="auto">
              <a:spcBef>
                <a:spcPts val="0"/>
              </a:spcBef>
              <a:spcAft>
                <a:spcPts val="0"/>
              </a:spcAft>
            </a:pPr>
            <a:r>
              <a:rPr lang="pl-PL" sz="1400" b="1" dirty="0" smtClean="0">
                <a:solidFill>
                  <a:srgbClr val="595959"/>
                </a:solidFill>
                <a:latin typeface="+mj-lt"/>
                <a:ea typeface="Roboto Medium" panose="02000000000000000000" pitchFamily="2" charset="0"/>
                <a:cs typeface="+mn-cs"/>
              </a:rPr>
              <a:t>– </a:t>
            </a:r>
            <a:r>
              <a:rPr lang="pl-PL" sz="1400" b="1" dirty="0">
                <a:solidFill>
                  <a:srgbClr val="595959"/>
                </a:solidFill>
                <a:latin typeface="+mj-lt"/>
                <a:ea typeface="Roboto Medium" panose="02000000000000000000" pitchFamily="2" charset="0"/>
                <a:cs typeface="+mn-cs"/>
              </a:rPr>
              <a:t>wyciąg bankowy (JPK_WB)</a:t>
            </a:r>
          </a:p>
          <a:p>
            <a:pPr defTabSz="914340" fontAlgn="auto">
              <a:spcBef>
                <a:spcPts val="0"/>
              </a:spcBef>
              <a:spcAft>
                <a:spcPts val="0"/>
              </a:spcAft>
            </a:pPr>
            <a:endParaRPr lang="en-AU" sz="1400" b="1" dirty="0">
              <a:solidFill>
                <a:srgbClr val="595959"/>
              </a:solidFill>
              <a:latin typeface="+mj-lt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39" name="TextBox 49"/>
          <p:cNvSpPr txBox="1"/>
          <p:nvPr/>
        </p:nvSpPr>
        <p:spPr>
          <a:xfrm flipH="1">
            <a:off x="3056409" y="4009797"/>
            <a:ext cx="1164817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40" fontAlgn="auto">
              <a:spcBef>
                <a:spcPts val="0"/>
              </a:spcBef>
              <a:spcAft>
                <a:spcPts val="0"/>
              </a:spcAft>
            </a:pPr>
            <a:r>
              <a:rPr lang="en-A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 Medium" panose="02000000000000000000" pitchFamily="2" charset="0"/>
                <a:cs typeface="+mn-cs"/>
              </a:rPr>
              <a:t>Struktura 3 </a:t>
            </a:r>
            <a:endParaRPr lang="pl-PL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Roboto Medium" panose="02000000000000000000" pitchFamily="2" charset="0"/>
              <a:cs typeface="+mn-cs"/>
            </a:endParaRPr>
          </a:p>
          <a:p>
            <a:pPr defTabSz="914340" fontAlgn="auto">
              <a:spcBef>
                <a:spcPts val="0"/>
              </a:spcBef>
              <a:spcAft>
                <a:spcPts val="0"/>
              </a:spcAft>
            </a:pPr>
            <a:r>
              <a:rPr lang="en-A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 Medium" panose="02000000000000000000" pitchFamily="2" charset="0"/>
                <a:cs typeface="+mn-cs"/>
              </a:rPr>
              <a:t>– </a:t>
            </a:r>
            <a:r>
              <a:rPr lang="en-A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 Medium" panose="02000000000000000000" pitchFamily="2" charset="0"/>
                <a:cs typeface="+mn-cs"/>
              </a:rPr>
              <a:t>magazyn (JPK_MAG)</a:t>
            </a:r>
          </a:p>
        </p:txBody>
      </p:sp>
      <p:sp>
        <p:nvSpPr>
          <p:cNvPr id="44" name="TextBox 58"/>
          <p:cNvSpPr txBox="1"/>
          <p:nvPr/>
        </p:nvSpPr>
        <p:spPr>
          <a:xfrm>
            <a:off x="4144710" y="1557740"/>
            <a:ext cx="1289001" cy="12926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40" fontAlgn="auto">
              <a:spcBef>
                <a:spcPts val="0"/>
              </a:spcBef>
              <a:spcAft>
                <a:spcPts val="0"/>
              </a:spcAft>
            </a:pPr>
            <a:r>
              <a:rPr lang="pl-PL" sz="1400" b="1" dirty="0">
                <a:solidFill>
                  <a:srgbClr val="262626"/>
                </a:solidFill>
                <a:latin typeface="+mj-lt"/>
                <a:ea typeface="Roboto Medium" panose="02000000000000000000" pitchFamily="2" charset="0"/>
                <a:cs typeface="+mn-cs"/>
              </a:rPr>
              <a:t>Struktura 4 </a:t>
            </a:r>
            <a:endParaRPr lang="pl-PL" sz="1400" b="1" dirty="0" smtClean="0">
              <a:solidFill>
                <a:srgbClr val="262626"/>
              </a:solidFill>
              <a:latin typeface="+mj-lt"/>
              <a:ea typeface="Roboto Medium" panose="02000000000000000000" pitchFamily="2" charset="0"/>
              <a:cs typeface="+mn-cs"/>
            </a:endParaRPr>
          </a:p>
          <a:p>
            <a:pPr defTabSz="914340" fontAlgn="auto">
              <a:spcBef>
                <a:spcPts val="0"/>
              </a:spcBef>
              <a:spcAft>
                <a:spcPts val="0"/>
              </a:spcAft>
            </a:pPr>
            <a:r>
              <a:rPr lang="pl-PL" sz="1400" b="1" dirty="0" smtClean="0">
                <a:solidFill>
                  <a:srgbClr val="262626"/>
                </a:solidFill>
                <a:latin typeface="+mj-lt"/>
                <a:ea typeface="Roboto Medium" panose="02000000000000000000" pitchFamily="2" charset="0"/>
                <a:cs typeface="+mn-cs"/>
              </a:rPr>
              <a:t>– </a:t>
            </a:r>
            <a:r>
              <a:rPr lang="pl-PL" sz="1400" b="1" dirty="0">
                <a:solidFill>
                  <a:srgbClr val="262626"/>
                </a:solidFill>
                <a:latin typeface="+mj-lt"/>
                <a:ea typeface="Roboto Medium" panose="02000000000000000000" pitchFamily="2" charset="0"/>
                <a:cs typeface="+mn-cs"/>
              </a:rPr>
              <a:t>ewidencje </a:t>
            </a:r>
            <a:endParaRPr lang="pl-PL" sz="1400" b="1" dirty="0" smtClean="0">
              <a:solidFill>
                <a:srgbClr val="262626"/>
              </a:solidFill>
              <a:latin typeface="+mj-lt"/>
              <a:ea typeface="Roboto Medium" panose="02000000000000000000" pitchFamily="2" charset="0"/>
              <a:cs typeface="+mn-cs"/>
            </a:endParaRPr>
          </a:p>
          <a:p>
            <a:pPr defTabSz="914340" fontAlgn="auto">
              <a:spcBef>
                <a:spcPts val="0"/>
              </a:spcBef>
              <a:spcAft>
                <a:spcPts val="0"/>
              </a:spcAft>
            </a:pPr>
            <a:r>
              <a:rPr lang="pl-PL" sz="1400" b="1" dirty="0" smtClean="0">
                <a:solidFill>
                  <a:srgbClr val="262626"/>
                </a:solidFill>
                <a:latin typeface="+mj-lt"/>
                <a:ea typeface="Roboto Medium" panose="02000000000000000000" pitchFamily="2" charset="0"/>
                <a:cs typeface="+mn-cs"/>
              </a:rPr>
              <a:t>zakupu i </a:t>
            </a:r>
            <a:r>
              <a:rPr lang="pl-PL" sz="1400" b="1" dirty="0">
                <a:solidFill>
                  <a:srgbClr val="262626"/>
                </a:solidFill>
                <a:latin typeface="+mj-lt"/>
                <a:ea typeface="Roboto Medium" panose="02000000000000000000" pitchFamily="2" charset="0"/>
                <a:cs typeface="+mn-cs"/>
              </a:rPr>
              <a:t>sprzedaży VAT (JPK_VAT)</a:t>
            </a:r>
          </a:p>
          <a:p>
            <a:pPr defTabSz="914340" fontAlgn="auto">
              <a:spcBef>
                <a:spcPts val="0"/>
              </a:spcBef>
              <a:spcAft>
                <a:spcPts val="0"/>
              </a:spcAft>
            </a:pPr>
            <a:endParaRPr lang="en-AU" sz="1400" b="1" dirty="0">
              <a:solidFill>
                <a:srgbClr val="262626"/>
              </a:solidFill>
              <a:latin typeface="+mj-lt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46" name="TextBox 60"/>
          <p:cNvSpPr txBox="1"/>
          <p:nvPr/>
        </p:nvSpPr>
        <p:spPr>
          <a:xfrm>
            <a:off x="5381420" y="3972637"/>
            <a:ext cx="974249" cy="8617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40" fontAlgn="auto">
              <a:spcBef>
                <a:spcPts val="0"/>
              </a:spcBef>
              <a:spcAft>
                <a:spcPts val="0"/>
              </a:spcAft>
            </a:pPr>
            <a:r>
              <a:rPr lang="en-AU" sz="1400" b="1" dirty="0">
                <a:solidFill>
                  <a:srgbClr val="595959"/>
                </a:solidFill>
                <a:latin typeface="+mj-lt"/>
                <a:ea typeface="Roboto Medium" panose="02000000000000000000" pitchFamily="2" charset="0"/>
                <a:cs typeface="+mn-cs"/>
              </a:rPr>
              <a:t>Struktura 5 </a:t>
            </a:r>
            <a:endParaRPr lang="pl-PL" sz="1400" b="1" dirty="0" smtClean="0">
              <a:solidFill>
                <a:srgbClr val="595959"/>
              </a:solidFill>
              <a:latin typeface="+mj-lt"/>
              <a:ea typeface="Roboto Medium" panose="02000000000000000000" pitchFamily="2" charset="0"/>
              <a:cs typeface="+mn-cs"/>
            </a:endParaRPr>
          </a:p>
          <a:p>
            <a:pPr defTabSz="914340" fontAlgn="auto">
              <a:spcBef>
                <a:spcPts val="0"/>
              </a:spcBef>
              <a:spcAft>
                <a:spcPts val="0"/>
              </a:spcAft>
            </a:pPr>
            <a:r>
              <a:rPr lang="en-AU" sz="1400" b="1" dirty="0" smtClean="0">
                <a:solidFill>
                  <a:srgbClr val="595959"/>
                </a:solidFill>
                <a:latin typeface="+mj-lt"/>
                <a:ea typeface="Roboto Medium" panose="02000000000000000000" pitchFamily="2" charset="0"/>
                <a:cs typeface="+mn-cs"/>
              </a:rPr>
              <a:t>– </a:t>
            </a:r>
            <a:r>
              <a:rPr lang="en-AU" sz="1400" b="1" dirty="0">
                <a:solidFill>
                  <a:srgbClr val="595959"/>
                </a:solidFill>
                <a:latin typeface="+mj-lt"/>
                <a:ea typeface="Roboto Medium" panose="02000000000000000000" pitchFamily="2" charset="0"/>
                <a:cs typeface="+mn-cs"/>
              </a:rPr>
              <a:t>faktury VAT (JPK_FA)</a:t>
            </a:r>
          </a:p>
        </p:txBody>
      </p:sp>
      <p:sp>
        <p:nvSpPr>
          <p:cNvPr id="48" name="TextBox 62"/>
          <p:cNvSpPr txBox="1"/>
          <p:nvPr/>
        </p:nvSpPr>
        <p:spPr>
          <a:xfrm>
            <a:off x="6460237" y="1342297"/>
            <a:ext cx="1164816" cy="150810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40" fontAlgn="auto">
              <a:spcBef>
                <a:spcPts val="0"/>
              </a:spcBef>
              <a:spcAft>
                <a:spcPts val="0"/>
              </a:spcAft>
            </a:pP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 Medium" panose="02000000000000000000" pitchFamily="2" charset="0"/>
                <a:cs typeface="+mn-cs"/>
              </a:rPr>
              <a:t>Struktura 6 </a:t>
            </a:r>
            <a:endParaRPr lang="pl-PL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Roboto Medium" panose="02000000000000000000" pitchFamily="2" charset="0"/>
              <a:cs typeface="+mn-cs"/>
            </a:endParaRPr>
          </a:p>
          <a:p>
            <a:pPr defTabSz="914340" fontAlgn="auto">
              <a:spcBef>
                <a:spcPts val="0"/>
              </a:spcBef>
              <a:spcAft>
                <a:spcPts val="0"/>
              </a:spcAft>
            </a:pP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 Medium" panose="02000000000000000000" pitchFamily="2" charset="0"/>
                <a:cs typeface="+mn-cs"/>
              </a:rPr>
              <a:t>– </a:t>
            </a: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 Medium" panose="02000000000000000000" pitchFamily="2" charset="0"/>
                <a:cs typeface="+mn-cs"/>
              </a:rPr>
              <a:t>podatkowa księga przychodów i rozchodów (JPK_PKPiR)</a:t>
            </a:r>
          </a:p>
          <a:p>
            <a:pPr defTabSz="914340" fontAlgn="auto">
              <a:spcBef>
                <a:spcPts val="0"/>
              </a:spcBef>
              <a:spcAft>
                <a:spcPts val="0"/>
              </a:spcAft>
            </a:pPr>
            <a:endParaRPr lang="en-AU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55" name="Prostokąt 54"/>
          <p:cNvSpPr/>
          <p:nvPr/>
        </p:nvSpPr>
        <p:spPr>
          <a:xfrm>
            <a:off x="100255" y="5377667"/>
            <a:ext cx="7673119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l-PL" sz="1100" dirty="0" smtClean="0">
                <a:solidFill>
                  <a:srgbClr val="000000">
                    <a:tint val="75000"/>
                  </a:srgbClr>
                </a:solidFill>
                <a:latin typeface="Arial"/>
                <a:cs typeface="+mn-cs"/>
              </a:rPr>
              <a:t>Info:</a:t>
            </a:r>
            <a:endParaRPr lang="pl-PL" sz="1100" dirty="0">
              <a:solidFill>
                <a:srgbClr val="000000">
                  <a:tint val="75000"/>
                </a:srgbClr>
              </a:solidFill>
              <a:latin typeface="Arial"/>
              <a:cs typeface="+mn-cs"/>
            </a:endParaRPr>
          </a:p>
          <a:p>
            <a:pPr lvl="0">
              <a:spcBef>
                <a:spcPct val="20000"/>
              </a:spcBef>
            </a:pPr>
            <a:r>
              <a:rPr lang="pl-PL" sz="1100" dirty="0">
                <a:solidFill>
                  <a:srgbClr val="000000">
                    <a:tint val="75000"/>
                  </a:srgbClr>
                </a:solidFill>
                <a:latin typeface="Arial"/>
                <a:cs typeface="+mn-cs"/>
              </a:rPr>
              <a:t>Struktura 4 (JPK_VAT) → comiesięczny obowiązek przekazywania</a:t>
            </a:r>
          </a:p>
          <a:p>
            <a:pPr lvl="0">
              <a:spcBef>
                <a:spcPct val="20000"/>
              </a:spcBef>
            </a:pPr>
            <a:r>
              <a:rPr lang="pl-PL" sz="1100" dirty="0">
                <a:solidFill>
                  <a:srgbClr val="000000">
                    <a:tint val="75000"/>
                  </a:srgbClr>
                </a:solidFill>
                <a:latin typeface="Arial"/>
                <a:cs typeface="+mn-cs"/>
              </a:rPr>
              <a:t>Struktury 1-3, 5-7→ przekazywane na żądanie organów skarbowych.</a:t>
            </a:r>
          </a:p>
        </p:txBody>
      </p:sp>
      <p:sp>
        <p:nvSpPr>
          <p:cNvPr id="36" name="Rectangle 17"/>
          <p:cNvSpPr/>
          <p:nvPr/>
        </p:nvSpPr>
        <p:spPr>
          <a:xfrm>
            <a:off x="7598230" y="2794000"/>
            <a:ext cx="1160635" cy="108190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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" name="Rectangle 19"/>
          <p:cNvSpPr/>
          <p:nvPr/>
        </p:nvSpPr>
        <p:spPr>
          <a:xfrm>
            <a:off x="6431972" y="2794000"/>
            <a:ext cx="1160635" cy="1081908"/>
          </a:xfrm>
          <a:prstGeom prst="rect">
            <a:avLst/>
          </a:prstGeom>
          <a:solidFill>
            <a:srgbClr val="26262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</a:t>
            </a:r>
          </a:p>
        </p:txBody>
      </p:sp>
      <p:sp>
        <p:nvSpPr>
          <p:cNvPr id="49" name="Rectangle 22"/>
          <p:cNvSpPr/>
          <p:nvPr/>
        </p:nvSpPr>
        <p:spPr>
          <a:xfrm>
            <a:off x="5267155" y="2794000"/>
            <a:ext cx="1160635" cy="1081908"/>
          </a:xfrm>
          <a:prstGeom prst="rect">
            <a:avLst/>
          </a:prstGeom>
          <a:solidFill>
            <a:srgbClr val="4040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</a:t>
            </a:r>
          </a:p>
        </p:txBody>
      </p:sp>
      <p:sp>
        <p:nvSpPr>
          <p:cNvPr id="58" name="Rectangle 25"/>
          <p:cNvSpPr/>
          <p:nvPr/>
        </p:nvSpPr>
        <p:spPr>
          <a:xfrm>
            <a:off x="4103744" y="2794000"/>
            <a:ext cx="1160635" cy="108190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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1" name="Rectangle 28"/>
          <p:cNvSpPr/>
          <p:nvPr/>
        </p:nvSpPr>
        <p:spPr>
          <a:xfrm>
            <a:off x="2938622" y="2794000"/>
            <a:ext cx="1160635" cy="1081908"/>
          </a:xfrm>
          <a:prstGeom prst="rect">
            <a:avLst/>
          </a:prstGeom>
          <a:solidFill>
            <a:srgbClr val="7E7E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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4" name="Rectangle 35"/>
          <p:cNvSpPr/>
          <p:nvPr/>
        </p:nvSpPr>
        <p:spPr>
          <a:xfrm>
            <a:off x="1786438" y="2787616"/>
            <a:ext cx="1160635" cy="1081908"/>
          </a:xfrm>
          <a:prstGeom prst="rect">
            <a:avLst/>
          </a:prstGeom>
          <a:solidFill>
            <a:srgbClr val="A6A6A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</a:t>
            </a:r>
          </a:p>
        </p:txBody>
      </p:sp>
      <p:sp>
        <p:nvSpPr>
          <p:cNvPr id="67" name="Rectangle 46"/>
          <p:cNvSpPr/>
          <p:nvPr/>
        </p:nvSpPr>
        <p:spPr>
          <a:xfrm>
            <a:off x="620180" y="2788335"/>
            <a:ext cx="1160635" cy="1081908"/>
          </a:xfrm>
          <a:prstGeom prst="rect">
            <a:avLst/>
          </a:prstGeom>
          <a:solidFill>
            <a:srgbClr val="FFFFF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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5" name="TextBox 58"/>
          <p:cNvSpPr txBox="1"/>
          <p:nvPr/>
        </p:nvSpPr>
        <p:spPr>
          <a:xfrm>
            <a:off x="7592607" y="4012506"/>
            <a:ext cx="1166258" cy="10772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40" fontAlgn="auto">
              <a:spcBef>
                <a:spcPts val="0"/>
              </a:spcBef>
              <a:spcAft>
                <a:spcPts val="0"/>
              </a:spcAft>
            </a:pP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 Medium" panose="02000000000000000000" pitchFamily="2" charset="0"/>
                <a:cs typeface="+mn-cs"/>
              </a:rPr>
              <a:t>Struktura 7 </a:t>
            </a:r>
            <a:endParaRPr lang="pl-PL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Roboto Medium" panose="02000000000000000000" pitchFamily="2" charset="0"/>
              <a:cs typeface="+mn-cs"/>
            </a:endParaRPr>
          </a:p>
          <a:p>
            <a:pPr defTabSz="914340" fontAlgn="auto">
              <a:spcBef>
                <a:spcPts val="0"/>
              </a:spcBef>
              <a:spcAft>
                <a:spcPts val="0"/>
              </a:spcAft>
            </a:pP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 Medium" panose="02000000000000000000" pitchFamily="2" charset="0"/>
                <a:cs typeface="+mn-cs"/>
              </a:rPr>
              <a:t>– </a:t>
            </a: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 Medium" panose="02000000000000000000" pitchFamily="2" charset="0"/>
                <a:cs typeface="+mn-cs"/>
              </a:rPr>
              <a:t>ewidencja przychodów </a:t>
            </a:r>
            <a:endParaRPr lang="pl-PL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Roboto Medium" panose="02000000000000000000" pitchFamily="2" charset="0"/>
              <a:cs typeface="+mn-cs"/>
            </a:endParaRPr>
          </a:p>
          <a:p>
            <a:pPr defTabSz="914340" fontAlgn="auto">
              <a:spcBef>
                <a:spcPts val="0"/>
              </a:spcBef>
              <a:spcAft>
                <a:spcPts val="0"/>
              </a:spcAft>
            </a:pP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 Medium" panose="02000000000000000000" pitchFamily="2" charset="0"/>
                <a:cs typeface="+mn-cs"/>
              </a:rPr>
              <a:t>(</a:t>
            </a: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 Medium" panose="02000000000000000000" pitchFamily="2" charset="0"/>
                <a:cs typeface="+mn-cs"/>
              </a:rPr>
              <a:t>JPK_EWP)</a:t>
            </a:r>
          </a:p>
          <a:p>
            <a:pPr defTabSz="914340" fontAlgn="auto">
              <a:spcBef>
                <a:spcPts val="0"/>
              </a:spcBef>
              <a:spcAft>
                <a:spcPts val="0"/>
              </a:spcAft>
            </a:pPr>
            <a:endParaRPr lang="en-AU" sz="1400" b="1" dirty="0">
              <a:solidFill>
                <a:srgbClr val="FF0000"/>
              </a:solidFill>
              <a:latin typeface="+mj-lt"/>
              <a:ea typeface="Roboto Medium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52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  <p:bldP spid="44" grpId="0"/>
      <p:bldP spid="46" grpId="0"/>
      <p:bldP spid="48" grpId="0"/>
      <p:bldP spid="36" grpId="0" animBg="1"/>
      <p:bldP spid="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7"/>
          <p:cNvGrpSpPr/>
          <p:nvPr/>
        </p:nvGrpSpPr>
        <p:grpSpPr>
          <a:xfrm>
            <a:off x="98148" y="1593175"/>
            <a:ext cx="8664854" cy="1266747"/>
            <a:chOff x="598367" y="1620395"/>
            <a:chExt cx="8951719" cy="1308685"/>
          </a:xfrm>
          <a:solidFill>
            <a:srgbClr val="C00000"/>
          </a:solidFill>
        </p:grpSpPr>
        <p:sp>
          <p:nvSpPr>
            <p:cNvPr id="14" name="Pentagon 18"/>
            <p:cNvSpPr/>
            <p:nvPr/>
          </p:nvSpPr>
          <p:spPr>
            <a:xfrm>
              <a:off x="3939398" y="1986303"/>
              <a:ext cx="5610688" cy="940875"/>
            </a:xfrm>
            <a:prstGeom prst="homePlate">
              <a:avLst>
                <a:gd name="adj" fmla="val 2912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5" name="Rectangle 19"/>
            <p:cNvSpPr/>
            <p:nvPr/>
          </p:nvSpPr>
          <p:spPr>
            <a:xfrm rot="5400000">
              <a:off x="1584320" y="1192424"/>
              <a:ext cx="1115835" cy="197658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6" name="Rectangle 12"/>
            <p:cNvSpPr/>
            <p:nvPr/>
          </p:nvSpPr>
          <p:spPr>
            <a:xfrm rot="5400000">
              <a:off x="2885097" y="1863444"/>
              <a:ext cx="1308685" cy="822587"/>
            </a:xfrm>
            <a:custGeom>
              <a:avLst/>
              <a:gdLst>
                <a:gd name="connsiteX0" fmla="*/ 0 w 1016000"/>
                <a:gd name="connsiteY0" fmla="*/ 0 h 768404"/>
                <a:gd name="connsiteX1" fmla="*/ 1016000 w 1016000"/>
                <a:gd name="connsiteY1" fmla="*/ 0 h 768404"/>
                <a:gd name="connsiteX2" fmla="*/ 1016000 w 1016000"/>
                <a:gd name="connsiteY2" fmla="*/ 768404 h 768404"/>
                <a:gd name="connsiteX3" fmla="*/ 0 w 1016000"/>
                <a:gd name="connsiteY3" fmla="*/ 768404 h 768404"/>
                <a:gd name="connsiteX4" fmla="*/ 0 w 1016000"/>
                <a:gd name="connsiteY4" fmla="*/ 0 h 768404"/>
                <a:gd name="connsiteX0" fmla="*/ 729673 w 1745673"/>
                <a:gd name="connsiteY0" fmla="*/ 0 h 777641"/>
                <a:gd name="connsiteX1" fmla="*/ 1745673 w 1745673"/>
                <a:gd name="connsiteY1" fmla="*/ 0 h 777641"/>
                <a:gd name="connsiteX2" fmla="*/ 1745673 w 1745673"/>
                <a:gd name="connsiteY2" fmla="*/ 768404 h 777641"/>
                <a:gd name="connsiteX3" fmla="*/ 0 w 1745673"/>
                <a:gd name="connsiteY3" fmla="*/ 777641 h 777641"/>
                <a:gd name="connsiteX4" fmla="*/ 729673 w 1745673"/>
                <a:gd name="connsiteY4" fmla="*/ 0 h 777641"/>
                <a:gd name="connsiteX0" fmla="*/ 729673 w 1745673"/>
                <a:gd name="connsiteY0" fmla="*/ 0 h 777641"/>
                <a:gd name="connsiteX1" fmla="*/ 1745673 w 1745673"/>
                <a:gd name="connsiteY1" fmla="*/ 0 h 777641"/>
                <a:gd name="connsiteX2" fmla="*/ 1317048 w 1745673"/>
                <a:gd name="connsiteY2" fmla="*/ 770785 h 777641"/>
                <a:gd name="connsiteX3" fmla="*/ 0 w 1745673"/>
                <a:gd name="connsiteY3" fmla="*/ 777641 h 777641"/>
                <a:gd name="connsiteX4" fmla="*/ 729673 w 1745673"/>
                <a:gd name="connsiteY4" fmla="*/ 0 h 777641"/>
                <a:gd name="connsiteX0" fmla="*/ 720148 w 1736148"/>
                <a:gd name="connsiteY0" fmla="*/ 0 h 770785"/>
                <a:gd name="connsiteX1" fmla="*/ 1736148 w 1736148"/>
                <a:gd name="connsiteY1" fmla="*/ 0 h 770785"/>
                <a:gd name="connsiteX2" fmla="*/ 1307523 w 1736148"/>
                <a:gd name="connsiteY2" fmla="*/ 770785 h 770785"/>
                <a:gd name="connsiteX3" fmla="*/ 0 w 1736148"/>
                <a:gd name="connsiteY3" fmla="*/ 770497 h 770785"/>
                <a:gd name="connsiteX4" fmla="*/ 720148 w 1736148"/>
                <a:gd name="connsiteY4" fmla="*/ 0 h 770785"/>
                <a:gd name="connsiteX0" fmla="*/ 720148 w 1736148"/>
                <a:gd name="connsiteY0" fmla="*/ 0 h 770785"/>
                <a:gd name="connsiteX1" fmla="*/ 1736148 w 1736148"/>
                <a:gd name="connsiteY1" fmla="*/ 0 h 770785"/>
                <a:gd name="connsiteX2" fmla="*/ 1369545 w 1736148"/>
                <a:gd name="connsiteY2" fmla="*/ 770785 h 770785"/>
                <a:gd name="connsiteX3" fmla="*/ 0 w 1736148"/>
                <a:gd name="connsiteY3" fmla="*/ 770497 h 770785"/>
                <a:gd name="connsiteX4" fmla="*/ 720148 w 1736148"/>
                <a:gd name="connsiteY4" fmla="*/ 0 h 770785"/>
                <a:gd name="connsiteX0" fmla="*/ 446799 w 1736148"/>
                <a:gd name="connsiteY0" fmla="*/ 0 h 773231"/>
                <a:gd name="connsiteX1" fmla="*/ 1736148 w 1736148"/>
                <a:gd name="connsiteY1" fmla="*/ 2446 h 773231"/>
                <a:gd name="connsiteX2" fmla="*/ 1369545 w 1736148"/>
                <a:gd name="connsiteY2" fmla="*/ 773231 h 773231"/>
                <a:gd name="connsiteX3" fmla="*/ 0 w 1736148"/>
                <a:gd name="connsiteY3" fmla="*/ 772943 h 773231"/>
                <a:gd name="connsiteX4" fmla="*/ 446799 w 1736148"/>
                <a:gd name="connsiteY4" fmla="*/ 0 h 773231"/>
                <a:gd name="connsiteX0" fmla="*/ 446799 w 1605827"/>
                <a:gd name="connsiteY0" fmla="*/ 0 h 773231"/>
                <a:gd name="connsiteX1" fmla="*/ 1605827 w 1605827"/>
                <a:gd name="connsiteY1" fmla="*/ 2446 h 773231"/>
                <a:gd name="connsiteX2" fmla="*/ 1369545 w 1605827"/>
                <a:gd name="connsiteY2" fmla="*/ 773231 h 773231"/>
                <a:gd name="connsiteX3" fmla="*/ 0 w 1605827"/>
                <a:gd name="connsiteY3" fmla="*/ 772943 h 773231"/>
                <a:gd name="connsiteX4" fmla="*/ 446799 w 1605827"/>
                <a:gd name="connsiteY4" fmla="*/ 0 h 77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5827" h="773231">
                  <a:moveTo>
                    <a:pt x="446799" y="0"/>
                  </a:moveTo>
                  <a:lnTo>
                    <a:pt x="1605827" y="2446"/>
                  </a:lnTo>
                  <a:lnTo>
                    <a:pt x="1369545" y="773231"/>
                  </a:lnTo>
                  <a:lnTo>
                    <a:pt x="0" y="772943"/>
                  </a:lnTo>
                  <a:lnTo>
                    <a:pt x="44679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7" name="Oval 21"/>
            <p:cNvSpPr/>
            <p:nvPr/>
          </p:nvSpPr>
          <p:spPr>
            <a:xfrm>
              <a:off x="598367" y="1629320"/>
              <a:ext cx="1107494" cy="110749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grpSp>
        <p:nvGrpSpPr>
          <p:cNvPr id="18" name="Group 22"/>
          <p:cNvGrpSpPr/>
          <p:nvPr/>
        </p:nvGrpSpPr>
        <p:grpSpPr>
          <a:xfrm>
            <a:off x="98148" y="2669365"/>
            <a:ext cx="9045853" cy="1095758"/>
            <a:chOff x="598367" y="2732213"/>
            <a:chExt cx="9345333" cy="1132035"/>
          </a:xfrm>
        </p:grpSpPr>
        <p:sp>
          <p:nvSpPr>
            <p:cNvPr id="19" name="Pentagon 23"/>
            <p:cNvSpPr/>
            <p:nvPr/>
          </p:nvSpPr>
          <p:spPr>
            <a:xfrm>
              <a:off x="3948145" y="2923373"/>
              <a:ext cx="5995555" cy="940875"/>
            </a:xfrm>
            <a:prstGeom prst="homePlate">
              <a:avLst>
                <a:gd name="adj" fmla="val 29123"/>
              </a:avLst>
            </a:prstGeom>
            <a:solidFill>
              <a:srgbClr val="2626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0" name="Rectangle 12"/>
            <p:cNvSpPr/>
            <p:nvPr/>
          </p:nvSpPr>
          <p:spPr>
            <a:xfrm rot="5400000">
              <a:off x="2972538" y="2887823"/>
              <a:ext cx="1131216" cy="819995"/>
            </a:xfrm>
            <a:custGeom>
              <a:avLst/>
              <a:gdLst>
                <a:gd name="connsiteX0" fmla="*/ 0 w 1016000"/>
                <a:gd name="connsiteY0" fmla="*/ 0 h 768404"/>
                <a:gd name="connsiteX1" fmla="*/ 1016000 w 1016000"/>
                <a:gd name="connsiteY1" fmla="*/ 0 h 768404"/>
                <a:gd name="connsiteX2" fmla="*/ 1016000 w 1016000"/>
                <a:gd name="connsiteY2" fmla="*/ 768404 h 768404"/>
                <a:gd name="connsiteX3" fmla="*/ 0 w 1016000"/>
                <a:gd name="connsiteY3" fmla="*/ 768404 h 768404"/>
                <a:gd name="connsiteX4" fmla="*/ 0 w 1016000"/>
                <a:gd name="connsiteY4" fmla="*/ 0 h 768404"/>
                <a:gd name="connsiteX0" fmla="*/ 729673 w 1745673"/>
                <a:gd name="connsiteY0" fmla="*/ 0 h 777641"/>
                <a:gd name="connsiteX1" fmla="*/ 1745673 w 1745673"/>
                <a:gd name="connsiteY1" fmla="*/ 0 h 777641"/>
                <a:gd name="connsiteX2" fmla="*/ 1745673 w 1745673"/>
                <a:gd name="connsiteY2" fmla="*/ 768404 h 777641"/>
                <a:gd name="connsiteX3" fmla="*/ 0 w 1745673"/>
                <a:gd name="connsiteY3" fmla="*/ 777641 h 777641"/>
                <a:gd name="connsiteX4" fmla="*/ 729673 w 1745673"/>
                <a:gd name="connsiteY4" fmla="*/ 0 h 777641"/>
                <a:gd name="connsiteX0" fmla="*/ 729673 w 1745673"/>
                <a:gd name="connsiteY0" fmla="*/ 0 h 777641"/>
                <a:gd name="connsiteX1" fmla="*/ 1745673 w 1745673"/>
                <a:gd name="connsiteY1" fmla="*/ 0 h 777641"/>
                <a:gd name="connsiteX2" fmla="*/ 1317048 w 1745673"/>
                <a:gd name="connsiteY2" fmla="*/ 770785 h 777641"/>
                <a:gd name="connsiteX3" fmla="*/ 0 w 1745673"/>
                <a:gd name="connsiteY3" fmla="*/ 777641 h 777641"/>
                <a:gd name="connsiteX4" fmla="*/ 729673 w 1745673"/>
                <a:gd name="connsiteY4" fmla="*/ 0 h 777641"/>
                <a:gd name="connsiteX0" fmla="*/ 720148 w 1736148"/>
                <a:gd name="connsiteY0" fmla="*/ 0 h 770785"/>
                <a:gd name="connsiteX1" fmla="*/ 1736148 w 1736148"/>
                <a:gd name="connsiteY1" fmla="*/ 0 h 770785"/>
                <a:gd name="connsiteX2" fmla="*/ 1307523 w 1736148"/>
                <a:gd name="connsiteY2" fmla="*/ 770785 h 770785"/>
                <a:gd name="connsiteX3" fmla="*/ 0 w 1736148"/>
                <a:gd name="connsiteY3" fmla="*/ 770497 h 770785"/>
                <a:gd name="connsiteX4" fmla="*/ 720148 w 1736148"/>
                <a:gd name="connsiteY4" fmla="*/ 0 h 770785"/>
                <a:gd name="connsiteX0" fmla="*/ 720148 w 1736148"/>
                <a:gd name="connsiteY0" fmla="*/ 0 h 770497"/>
                <a:gd name="connsiteX1" fmla="*/ 1736148 w 1736148"/>
                <a:gd name="connsiteY1" fmla="*/ 0 h 770497"/>
                <a:gd name="connsiteX2" fmla="*/ 1590892 w 1736148"/>
                <a:gd name="connsiteY2" fmla="*/ 768404 h 770497"/>
                <a:gd name="connsiteX3" fmla="*/ 0 w 1736148"/>
                <a:gd name="connsiteY3" fmla="*/ 770497 h 770497"/>
                <a:gd name="connsiteX4" fmla="*/ 720148 w 1736148"/>
                <a:gd name="connsiteY4" fmla="*/ 0 h 770497"/>
                <a:gd name="connsiteX0" fmla="*/ 429636 w 1445636"/>
                <a:gd name="connsiteY0" fmla="*/ 0 h 768404"/>
                <a:gd name="connsiteX1" fmla="*/ 1445636 w 1445636"/>
                <a:gd name="connsiteY1" fmla="*/ 0 h 768404"/>
                <a:gd name="connsiteX2" fmla="*/ 1300380 w 1445636"/>
                <a:gd name="connsiteY2" fmla="*/ 768404 h 768404"/>
                <a:gd name="connsiteX3" fmla="*/ 0 w 1445636"/>
                <a:gd name="connsiteY3" fmla="*/ 768116 h 768404"/>
                <a:gd name="connsiteX4" fmla="*/ 429636 w 1445636"/>
                <a:gd name="connsiteY4" fmla="*/ 0 h 768404"/>
                <a:gd name="connsiteX0" fmla="*/ 433913 w 1449913"/>
                <a:gd name="connsiteY0" fmla="*/ 0 h 771964"/>
                <a:gd name="connsiteX1" fmla="*/ 1449913 w 1449913"/>
                <a:gd name="connsiteY1" fmla="*/ 0 h 771964"/>
                <a:gd name="connsiteX2" fmla="*/ 1304657 w 1449913"/>
                <a:gd name="connsiteY2" fmla="*/ 768404 h 771964"/>
                <a:gd name="connsiteX3" fmla="*/ 0 w 1449913"/>
                <a:gd name="connsiteY3" fmla="*/ 771964 h 771964"/>
                <a:gd name="connsiteX4" fmla="*/ 433913 w 1449913"/>
                <a:gd name="connsiteY4" fmla="*/ 0 h 771964"/>
                <a:gd name="connsiteX0" fmla="*/ 433913 w 1449913"/>
                <a:gd name="connsiteY0" fmla="*/ 0 h 774176"/>
                <a:gd name="connsiteX1" fmla="*/ 1449913 w 1449913"/>
                <a:gd name="connsiteY1" fmla="*/ 0 h 774176"/>
                <a:gd name="connsiteX2" fmla="*/ 1306795 w 1449913"/>
                <a:gd name="connsiteY2" fmla="*/ 774176 h 774176"/>
                <a:gd name="connsiteX3" fmla="*/ 0 w 1449913"/>
                <a:gd name="connsiteY3" fmla="*/ 771964 h 774176"/>
                <a:gd name="connsiteX4" fmla="*/ 433913 w 1449913"/>
                <a:gd name="connsiteY4" fmla="*/ 0 h 774176"/>
                <a:gd name="connsiteX0" fmla="*/ 429635 w 1445635"/>
                <a:gd name="connsiteY0" fmla="*/ 0 h 777737"/>
                <a:gd name="connsiteX1" fmla="*/ 1445635 w 1445635"/>
                <a:gd name="connsiteY1" fmla="*/ 0 h 777737"/>
                <a:gd name="connsiteX2" fmla="*/ 1302517 w 1445635"/>
                <a:gd name="connsiteY2" fmla="*/ 774176 h 777737"/>
                <a:gd name="connsiteX3" fmla="*/ 0 w 1445635"/>
                <a:gd name="connsiteY3" fmla="*/ 777737 h 777737"/>
                <a:gd name="connsiteX4" fmla="*/ 429635 w 1445635"/>
                <a:gd name="connsiteY4" fmla="*/ 0 h 777737"/>
                <a:gd name="connsiteX0" fmla="*/ 431773 w 1447773"/>
                <a:gd name="connsiteY0" fmla="*/ 0 h 774176"/>
                <a:gd name="connsiteX1" fmla="*/ 1447773 w 1447773"/>
                <a:gd name="connsiteY1" fmla="*/ 0 h 774176"/>
                <a:gd name="connsiteX2" fmla="*/ 1304655 w 1447773"/>
                <a:gd name="connsiteY2" fmla="*/ 774176 h 774176"/>
                <a:gd name="connsiteX3" fmla="*/ 0 w 1447773"/>
                <a:gd name="connsiteY3" fmla="*/ 773889 h 774176"/>
                <a:gd name="connsiteX4" fmla="*/ 431773 w 1447773"/>
                <a:gd name="connsiteY4" fmla="*/ 0 h 774176"/>
                <a:gd name="connsiteX0" fmla="*/ 429634 w 1447773"/>
                <a:gd name="connsiteY0" fmla="*/ 0 h 774176"/>
                <a:gd name="connsiteX1" fmla="*/ 1447773 w 1447773"/>
                <a:gd name="connsiteY1" fmla="*/ 0 h 774176"/>
                <a:gd name="connsiteX2" fmla="*/ 1304655 w 1447773"/>
                <a:gd name="connsiteY2" fmla="*/ 774176 h 774176"/>
                <a:gd name="connsiteX3" fmla="*/ 0 w 1447773"/>
                <a:gd name="connsiteY3" fmla="*/ 773889 h 774176"/>
                <a:gd name="connsiteX4" fmla="*/ 429634 w 1447773"/>
                <a:gd name="connsiteY4" fmla="*/ 0 h 774176"/>
                <a:gd name="connsiteX0" fmla="*/ 436049 w 1454188"/>
                <a:gd name="connsiteY0" fmla="*/ 0 h 774176"/>
                <a:gd name="connsiteX1" fmla="*/ 1454188 w 1454188"/>
                <a:gd name="connsiteY1" fmla="*/ 0 h 774176"/>
                <a:gd name="connsiteX2" fmla="*/ 1311070 w 1454188"/>
                <a:gd name="connsiteY2" fmla="*/ 774176 h 774176"/>
                <a:gd name="connsiteX3" fmla="*/ 0 w 1454188"/>
                <a:gd name="connsiteY3" fmla="*/ 773889 h 774176"/>
                <a:gd name="connsiteX4" fmla="*/ 436049 w 1454188"/>
                <a:gd name="connsiteY4" fmla="*/ 0 h 774176"/>
                <a:gd name="connsiteX0" fmla="*/ 436049 w 1458640"/>
                <a:gd name="connsiteY0" fmla="*/ 0 h 774176"/>
                <a:gd name="connsiteX1" fmla="*/ 1454188 w 1458640"/>
                <a:gd name="connsiteY1" fmla="*/ 0 h 774176"/>
                <a:gd name="connsiteX2" fmla="*/ 1458640 w 1458640"/>
                <a:gd name="connsiteY2" fmla="*/ 774176 h 774176"/>
                <a:gd name="connsiteX3" fmla="*/ 0 w 1458640"/>
                <a:gd name="connsiteY3" fmla="*/ 773889 h 774176"/>
                <a:gd name="connsiteX4" fmla="*/ 436049 w 1458640"/>
                <a:gd name="connsiteY4" fmla="*/ 0 h 774176"/>
                <a:gd name="connsiteX0" fmla="*/ 436049 w 1454363"/>
                <a:gd name="connsiteY0" fmla="*/ 0 h 774176"/>
                <a:gd name="connsiteX1" fmla="*/ 1454188 w 1454363"/>
                <a:gd name="connsiteY1" fmla="*/ 0 h 774176"/>
                <a:gd name="connsiteX2" fmla="*/ 1454363 w 1454363"/>
                <a:gd name="connsiteY2" fmla="*/ 774176 h 774176"/>
                <a:gd name="connsiteX3" fmla="*/ 0 w 1454363"/>
                <a:gd name="connsiteY3" fmla="*/ 773889 h 774176"/>
                <a:gd name="connsiteX4" fmla="*/ 436049 w 1454363"/>
                <a:gd name="connsiteY4" fmla="*/ 0 h 774176"/>
                <a:gd name="connsiteX0" fmla="*/ 369749 w 1388063"/>
                <a:gd name="connsiteY0" fmla="*/ 0 h 774176"/>
                <a:gd name="connsiteX1" fmla="*/ 1387888 w 1388063"/>
                <a:gd name="connsiteY1" fmla="*/ 0 h 774176"/>
                <a:gd name="connsiteX2" fmla="*/ 1388063 w 1388063"/>
                <a:gd name="connsiteY2" fmla="*/ 774176 h 774176"/>
                <a:gd name="connsiteX3" fmla="*/ 0 w 1388063"/>
                <a:gd name="connsiteY3" fmla="*/ 771964 h 774176"/>
                <a:gd name="connsiteX4" fmla="*/ 369749 w 1388063"/>
                <a:gd name="connsiteY4" fmla="*/ 0 h 774176"/>
                <a:gd name="connsiteX0" fmla="*/ 236254 w 1388063"/>
                <a:gd name="connsiteY0" fmla="*/ 0 h 774176"/>
                <a:gd name="connsiteX1" fmla="*/ 1387888 w 1388063"/>
                <a:gd name="connsiteY1" fmla="*/ 0 h 774176"/>
                <a:gd name="connsiteX2" fmla="*/ 1388063 w 1388063"/>
                <a:gd name="connsiteY2" fmla="*/ 774176 h 774176"/>
                <a:gd name="connsiteX3" fmla="*/ 0 w 1388063"/>
                <a:gd name="connsiteY3" fmla="*/ 771964 h 774176"/>
                <a:gd name="connsiteX4" fmla="*/ 236254 w 1388063"/>
                <a:gd name="connsiteY4" fmla="*/ 0 h 77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063" h="774176">
                  <a:moveTo>
                    <a:pt x="236254" y="0"/>
                  </a:moveTo>
                  <a:lnTo>
                    <a:pt x="1387888" y="0"/>
                  </a:lnTo>
                  <a:cubicBezTo>
                    <a:pt x="1387946" y="258059"/>
                    <a:pt x="1388005" y="516117"/>
                    <a:pt x="1388063" y="774176"/>
                  </a:cubicBezTo>
                  <a:lnTo>
                    <a:pt x="0" y="771964"/>
                  </a:lnTo>
                  <a:lnTo>
                    <a:pt x="236254" y="0"/>
                  </a:lnTo>
                  <a:close/>
                </a:path>
              </a:pathLst>
            </a:custGeom>
            <a:solidFill>
              <a:srgbClr val="262626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1" name="Rectangle 25"/>
            <p:cNvSpPr/>
            <p:nvPr/>
          </p:nvSpPr>
          <p:spPr>
            <a:xfrm rot="5400000">
              <a:off x="1588711" y="2312721"/>
              <a:ext cx="1124549" cy="1976580"/>
            </a:xfrm>
            <a:prstGeom prst="rect">
              <a:avLst/>
            </a:prstGeom>
            <a:solidFill>
              <a:srgbClr val="2626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2" name="Oval 26"/>
            <p:cNvSpPr/>
            <p:nvPr/>
          </p:nvSpPr>
          <p:spPr>
            <a:xfrm>
              <a:off x="598367" y="2738593"/>
              <a:ext cx="1122704" cy="1122704"/>
            </a:xfrm>
            <a:prstGeom prst="ellipse">
              <a:avLst/>
            </a:prstGeom>
            <a:solidFill>
              <a:srgbClr val="2626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grpSp>
        <p:nvGrpSpPr>
          <p:cNvPr id="23" name="Group 27"/>
          <p:cNvGrpSpPr/>
          <p:nvPr/>
        </p:nvGrpSpPr>
        <p:grpSpPr>
          <a:xfrm>
            <a:off x="98148" y="3760051"/>
            <a:ext cx="8866143" cy="1097180"/>
            <a:chOff x="598367" y="3859010"/>
            <a:chExt cx="9159674" cy="1133504"/>
          </a:xfrm>
        </p:grpSpPr>
        <p:sp>
          <p:nvSpPr>
            <p:cNvPr id="24" name="Pentagon 28"/>
            <p:cNvSpPr/>
            <p:nvPr/>
          </p:nvSpPr>
          <p:spPr>
            <a:xfrm>
              <a:off x="3948144" y="3859010"/>
              <a:ext cx="5809897" cy="940875"/>
            </a:xfrm>
            <a:prstGeom prst="homePlate">
              <a:avLst>
                <a:gd name="adj" fmla="val 29123"/>
              </a:avLst>
            </a:pr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grpSp>
          <p:nvGrpSpPr>
            <p:cNvPr id="25" name="Group 29"/>
            <p:cNvGrpSpPr/>
            <p:nvPr/>
          </p:nvGrpSpPr>
          <p:grpSpPr>
            <a:xfrm>
              <a:off x="598367" y="3861298"/>
              <a:ext cx="3349776" cy="1131216"/>
              <a:chOff x="476297" y="3575549"/>
              <a:chExt cx="3349776" cy="1131216"/>
            </a:xfrm>
          </p:grpSpPr>
          <p:sp>
            <p:nvSpPr>
              <p:cNvPr id="26" name="Rectangle 12"/>
              <p:cNvSpPr/>
              <p:nvPr/>
            </p:nvSpPr>
            <p:spPr>
              <a:xfrm rot="16200000" flipV="1">
                <a:off x="2850468" y="3731159"/>
                <a:ext cx="1131216" cy="819995"/>
              </a:xfrm>
              <a:custGeom>
                <a:avLst/>
                <a:gdLst>
                  <a:gd name="connsiteX0" fmla="*/ 0 w 1016000"/>
                  <a:gd name="connsiteY0" fmla="*/ 0 h 768404"/>
                  <a:gd name="connsiteX1" fmla="*/ 1016000 w 1016000"/>
                  <a:gd name="connsiteY1" fmla="*/ 0 h 768404"/>
                  <a:gd name="connsiteX2" fmla="*/ 1016000 w 1016000"/>
                  <a:gd name="connsiteY2" fmla="*/ 768404 h 768404"/>
                  <a:gd name="connsiteX3" fmla="*/ 0 w 1016000"/>
                  <a:gd name="connsiteY3" fmla="*/ 768404 h 768404"/>
                  <a:gd name="connsiteX4" fmla="*/ 0 w 1016000"/>
                  <a:gd name="connsiteY4" fmla="*/ 0 h 768404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745673 w 1745673"/>
                  <a:gd name="connsiteY2" fmla="*/ 768404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317048 w 1745673"/>
                  <a:gd name="connsiteY2" fmla="*/ 770785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0148 w 1736148"/>
                  <a:gd name="connsiteY0" fmla="*/ 0 h 770785"/>
                  <a:gd name="connsiteX1" fmla="*/ 1736148 w 1736148"/>
                  <a:gd name="connsiteY1" fmla="*/ 0 h 770785"/>
                  <a:gd name="connsiteX2" fmla="*/ 1307523 w 1736148"/>
                  <a:gd name="connsiteY2" fmla="*/ 770785 h 770785"/>
                  <a:gd name="connsiteX3" fmla="*/ 0 w 1736148"/>
                  <a:gd name="connsiteY3" fmla="*/ 770497 h 770785"/>
                  <a:gd name="connsiteX4" fmla="*/ 720148 w 1736148"/>
                  <a:gd name="connsiteY4" fmla="*/ 0 h 770785"/>
                  <a:gd name="connsiteX0" fmla="*/ 720148 w 1736148"/>
                  <a:gd name="connsiteY0" fmla="*/ 0 h 770497"/>
                  <a:gd name="connsiteX1" fmla="*/ 1736148 w 1736148"/>
                  <a:gd name="connsiteY1" fmla="*/ 0 h 770497"/>
                  <a:gd name="connsiteX2" fmla="*/ 1590892 w 1736148"/>
                  <a:gd name="connsiteY2" fmla="*/ 768404 h 770497"/>
                  <a:gd name="connsiteX3" fmla="*/ 0 w 1736148"/>
                  <a:gd name="connsiteY3" fmla="*/ 770497 h 770497"/>
                  <a:gd name="connsiteX4" fmla="*/ 720148 w 1736148"/>
                  <a:gd name="connsiteY4" fmla="*/ 0 h 770497"/>
                  <a:gd name="connsiteX0" fmla="*/ 429636 w 1445636"/>
                  <a:gd name="connsiteY0" fmla="*/ 0 h 768404"/>
                  <a:gd name="connsiteX1" fmla="*/ 1445636 w 1445636"/>
                  <a:gd name="connsiteY1" fmla="*/ 0 h 768404"/>
                  <a:gd name="connsiteX2" fmla="*/ 1300380 w 1445636"/>
                  <a:gd name="connsiteY2" fmla="*/ 768404 h 768404"/>
                  <a:gd name="connsiteX3" fmla="*/ 0 w 1445636"/>
                  <a:gd name="connsiteY3" fmla="*/ 768116 h 768404"/>
                  <a:gd name="connsiteX4" fmla="*/ 429636 w 1445636"/>
                  <a:gd name="connsiteY4" fmla="*/ 0 h 768404"/>
                  <a:gd name="connsiteX0" fmla="*/ 433913 w 1449913"/>
                  <a:gd name="connsiteY0" fmla="*/ 0 h 771964"/>
                  <a:gd name="connsiteX1" fmla="*/ 1449913 w 1449913"/>
                  <a:gd name="connsiteY1" fmla="*/ 0 h 771964"/>
                  <a:gd name="connsiteX2" fmla="*/ 1304657 w 1449913"/>
                  <a:gd name="connsiteY2" fmla="*/ 768404 h 771964"/>
                  <a:gd name="connsiteX3" fmla="*/ 0 w 1449913"/>
                  <a:gd name="connsiteY3" fmla="*/ 771964 h 771964"/>
                  <a:gd name="connsiteX4" fmla="*/ 433913 w 1449913"/>
                  <a:gd name="connsiteY4" fmla="*/ 0 h 771964"/>
                  <a:gd name="connsiteX0" fmla="*/ 433913 w 1449913"/>
                  <a:gd name="connsiteY0" fmla="*/ 0 h 774176"/>
                  <a:gd name="connsiteX1" fmla="*/ 1449913 w 1449913"/>
                  <a:gd name="connsiteY1" fmla="*/ 0 h 774176"/>
                  <a:gd name="connsiteX2" fmla="*/ 1306795 w 1449913"/>
                  <a:gd name="connsiteY2" fmla="*/ 774176 h 774176"/>
                  <a:gd name="connsiteX3" fmla="*/ 0 w 1449913"/>
                  <a:gd name="connsiteY3" fmla="*/ 771964 h 774176"/>
                  <a:gd name="connsiteX4" fmla="*/ 433913 w 1449913"/>
                  <a:gd name="connsiteY4" fmla="*/ 0 h 774176"/>
                  <a:gd name="connsiteX0" fmla="*/ 429635 w 1445635"/>
                  <a:gd name="connsiteY0" fmla="*/ 0 h 777737"/>
                  <a:gd name="connsiteX1" fmla="*/ 1445635 w 1445635"/>
                  <a:gd name="connsiteY1" fmla="*/ 0 h 777737"/>
                  <a:gd name="connsiteX2" fmla="*/ 1302517 w 1445635"/>
                  <a:gd name="connsiteY2" fmla="*/ 774176 h 777737"/>
                  <a:gd name="connsiteX3" fmla="*/ 0 w 1445635"/>
                  <a:gd name="connsiteY3" fmla="*/ 777737 h 777737"/>
                  <a:gd name="connsiteX4" fmla="*/ 429635 w 1445635"/>
                  <a:gd name="connsiteY4" fmla="*/ 0 h 777737"/>
                  <a:gd name="connsiteX0" fmla="*/ 431773 w 1447773"/>
                  <a:gd name="connsiteY0" fmla="*/ 0 h 774176"/>
                  <a:gd name="connsiteX1" fmla="*/ 1447773 w 1447773"/>
                  <a:gd name="connsiteY1" fmla="*/ 0 h 774176"/>
                  <a:gd name="connsiteX2" fmla="*/ 1304655 w 1447773"/>
                  <a:gd name="connsiteY2" fmla="*/ 774176 h 774176"/>
                  <a:gd name="connsiteX3" fmla="*/ 0 w 1447773"/>
                  <a:gd name="connsiteY3" fmla="*/ 773889 h 774176"/>
                  <a:gd name="connsiteX4" fmla="*/ 431773 w 1447773"/>
                  <a:gd name="connsiteY4" fmla="*/ 0 h 774176"/>
                  <a:gd name="connsiteX0" fmla="*/ 429634 w 1447773"/>
                  <a:gd name="connsiteY0" fmla="*/ 0 h 774176"/>
                  <a:gd name="connsiteX1" fmla="*/ 1447773 w 1447773"/>
                  <a:gd name="connsiteY1" fmla="*/ 0 h 774176"/>
                  <a:gd name="connsiteX2" fmla="*/ 1304655 w 1447773"/>
                  <a:gd name="connsiteY2" fmla="*/ 774176 h 774176"/>
                  <a:gd name="connsiteX3" fmla="*/ 0 w 1447773"/>
                  <a:gd name="connsiteY3" fmla="*/ 773889 h 774176"/>
                  <a:gd name="connsiteX4" fmla="*/ 429634 w 1447773"/>
                  <a:gd name="connsiteY4" fmla="*/ 0 h 774176"/>
                  <a:gd name="connsiteX0" fmla="*/ 436049 w 1454188"/>
                  <a:gd name="connsiteY0" fmla="*/ 0 h 774176"/>
                  <a:gd name="connsiteX1" fmla="*/ 1454188 w 1454188"/>
                  <a:gd name="connsiteY1" fmla="*/ 0 h 774176"/>
                  <a:gd name="connsiteX2" fmla="*/ 1311070 w 1454188"/>
                  <a:gd name="connsiteY2" fmla="*/ 774176 h 774176"/>
                  <a:gd name="connsiteX3" fmla="*/ 0 w 1454188"/>
                  <a:gd name="connsiteY3" fmla="*/ 773889 h 774176"/>
                  <a:gd name="connsiteX4" fmla="*/ 436049 w 1454188"/>
                  <a:gd name="connsiteY4" fmla="*/ 0 h 774176"/>
                  <a:gd name="connsiteX0" fmla="*/ 436049 w 1458640"/>
                  <a:gd name="connsiteY0" fmla="*/ 0 h 774176"/>
                  <a:gd name="connsiteX1" fmla="*/ 1454188 w 1458640"/>
                  <a:gd name="connsiteY1" fmla="*/ 0 h 774176"/>
                  <a:gd name="connsiteX2" fmla="*/ 1458640 w 1458640"/>
                  <a:gd name="connsiteY2" fmla="*/ 774176 h 774176"/>
                  <a:gd name="connsiteX3" fmla="*/ 0 w 1458640"/>
                  <a:gd name="connsiteY3" fmla="*/ 773889 h 774176"/>
                  <a:gd name="connsiteX4" fmla="*/ 436049 w 1458640"/>
                  <a:gd name="connsiteY4" fmla="*/ 0 h 774176"/>
                  <a:gd name="connsiteX0" fmla="*/ 436049 w 1454363"/>
                  <a:gd name="connsiteY0" fmla="*/ 0 h 774176"/>
                  <a:gd name="connsiteX1" fmla="*/ 1454188 w 1454363"/>
                  <a:gd name="connsiteY1" fmla="*/ 0 h 774176"/>
                  <a:gd name="connsiteX2" fmla="*/ 1454363 w 1454363"/>
                  <a:gd name="connsiteY2" fmla="*/ 774176 h 774176"/>
                  <a:gd name="connsiteX3" fmla="*/ 0 w 1454363"/>
                  <a:gd name="connsiteY3" fmla="*/ 773889 h 774176"/>
                  <a:gd name="connsiteX4" fmla="*/ 436049 w 1454363"/>
                  <a:gd name="connsiteY4" fmla="*/ 0 h 774176"/>
                  <a:gd name="connsiteX0" fmla="*/ 369749 w 1388063"/>
                  <a:gd name="connsiteY0" fmla="*/ 0 h 774176"/>
                  <a:gd name="connsiteX1" fmla="*/ 1387888 w 1388063"/>
                  <a:gd name="connsiteY1" fmla="*/ 0 h 774176"/>
                  <a:gd name="connsiteX2" fmla="*/ 1388063 w 1388063"/>
                  <a:gd name="connsiteY2" fmla="*/ 774176 h 774176"/>
                  <a:gd name="connsiteX3" fmla="*/ 0 w 1388063"/>
                  <a:gd name="connsiteY3" fmla="*/ 771964 h 774176"/>
                  <a:gd name="connsiteX4" fmla="*/ 369749 w 1388063"/>
                  <a:gd name="connsiteY4" fmla="*/ 0 h 774176"/>
                  <a:gd name="connsiteX0" fmla="*/ 236254 w 1388063"/>
                  <a:gd name="connsiteY0" fmla="*/ 0 h 774176"/>
                  <a:gd name="connsiteX1" fmla="*/ 1387888 w 1388063"/>
                  <a:gd name="connsiteY1" fmla="*/ 0 h 774176"/>
                  <a:gd name="connsiteX2" fmla="*/ 1388063 w 1388063"/>
                  <a:gd name="connsiteY2" fmla="*/ 774176 h 774176"/>
                  <a:gd name="connsiteX3" fmla="*/ 0 w 1388063"/>
                  <a:gd name="connsiteY3" fmla="*/ 771964 h 774176"/>
                  <a:gd name="connsiteX4" fmla="*/ 236254 w 1388063"/>
                  <a:gd name="connsiteY4" fmla="*/ 0 h 77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063" h="774176">
                    <a:moveTo>
                      <a:pt x="236254" y="0"/>
                    </a:moveTo>
                    <a:lnTo>
                      <a:pt x="1387888" y="0"/>
                    </a:lnTo>
                    <a:cubicBezTo>
                      <a:pt x="1387946" y="258059"/>
                      <a:pt x="1388005" y="516117"/>
                      <a:pt x="1388063" y="774176"/>
                    </a:cubicBezTo>
                    <a:lnTo>
                      <a:pt x="0" y="771964"/>
                    </a:lnTo>
                    <a:lnTo>
                      <a:pt x="236254" y="0"/>
                    </a:lnTo>
                    <a:close/>
                  </a:path>
                </a:pathLst>
              </a:custGeom>
              <a:solidFill>
                <a:srgbClr val="595959"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27" name="Rectangle 35"/>
              <p:cNvSpPr/>
              <p:nvPr/>
            </p:nvSpPr>
            <p:spPr>
              <a:xfrm rot="16200000" flipV="1">
                <a:off x="1466641" y="3149676"/>
                <a:ext cx="1124549" cy="1976580"/>
              </a:xfrm>
              <a:prstGeom prst="rect">
                <a:avLst/>
              </a:prstGeom>
              <a:solidFill>
                <a:srgbClr val="5959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28" name="Oval 44"/>
              <p:cNvSpPr/>
              <p:nvPr/>
            </p:nvSpPr>
            <p:spPr>
              <a:xfrm>
                <a:off x="476297" y="3577377"/>
                <a:ext cx="1122704" cy="1122704"/>
              </a:xfrm>
              <a:prstGeom prst="ellipse">
                <a:avLst/>
              </a:prstGeom>
              <a:solidFill>
                <a:srgbClr val="5959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45"/>
          <p:cNvGrpSpPr/>
          <p:nvPr/>
        </p:nvGrpSpPr>
        <p:grpSpPr>
          <a:xfrm>
            <a:off x="98147" y="4666672"/>
            <a:ext cx="8029854" cy="1266747"/>
            <a:chOff x="598366" y="4795646"/>
            <a:chExt cx="8295697" cy="1308685"/>
          </a:xfrm>
        </p:grpSpPr>
        <p:sp>
          <p:nvSpPr>
            <p:cNvPr id="30" name="Pentagon 46"/>
            <p:cNvSpPr/>
            <p:nvPr/>
          </p:nvSpPr>
          <p:spPr>
            <a:xfrm>
              <a:off x="3948144" y="4800793"/>
              <a:ext cx="4945919" cy="940875"/>
            </a:xfrm>
            <a:prstGeom prst="homePlate">
              <a:avLst>
                <a:gd name="adj" fmla="val 29123"/>
              </a:avLst>
            </a:prstGeom>
            <a:solidFill>
              <a:srgbClr val="A6A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grpSp>
          <p:nvGrpSpPr>
            <p:cNvPr id="31" name="Group 47"/>
            <p:cNvGrpSpPr/>
            <p:nvPr/>
          </p:nvGrpSpPr>
          <p:grpSpPr>
            <a:xfrm>
              <a:off x="598366" y="4795646"/>
              <a:ext cx="3361114" cy="1308685"/>
              <a:chOff x="476296" y="4509897"/>
              <a:chExt cx="3361114" cy="1308685"/>
            </a:xfrm>
          </p:grpSpPr>
          <p:sp>
            <p:nvSpPr>
              <p:cNvPr id="32" name="Rectangle 48"/>
              <p:cNvSpPr/>
              <p:nvPr/>
            </p:nvSpPr>
            <p:spPr>
              <a:xfrm rot="16200000" flipV="1">
                <a:off x="1470997" y="4269973"/>
                <a:ext cx="1115835" cy="1976580"/>
              </a:xfrm>
              <a:prstGeom prst="rect">
                <a:avLst/>
              </a:prstGeom>
              <a:solidFill>
                <a:srgbClr val="A6A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33" name="Rectangle 12"/>
              <p:cNvSpPr/>
              <p:nvPr/>
            </p:nvSpPr>
            <p:spPr>
              <a:xfrm rot="16200000" flipV="1">
                <a:off x="2771774" y="4752946"/>
                <a:ext cx="1308685" cy="822587"/>
              </a:xfrm>
              <a:custGeom>
                <a:avLst/>
                <a:gdLst>
                  <a:gd name="connsiteX0" fmla="*/ 0 w 1016000"/>
                  <a:gd name="connsiteY0" fmla="*/ 0 h 768404"/>
                  <a:gd name="connsiteX1" fmla="*/ 1016000 w 1016000"/>
                  <a:gd name="connsiteY1" fmla="*/ 0 h 768404"/>
                  <a:gd name="connsiteX2" fmla="*/ 1016000 w 1016000"/>
                  <a:gd name="connsiteY2" fmla="*/ 768404 h 768404"/>
                  <a:gd name="connsiteX3" fmla="*/ 0 w 1016000"/>
                  <a:gd name="connsiteY3" fmla="*/ 768404 h 768404"/>
                  <a:gd name="connsiteX4" fmla="*/ 0 w 1016000"/>
                  <a:gd name="connsiteY4" fmla="*/ 0 h 768404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745673 w 1745673"/>
                  <a:gd name="connsiteY2" fmla="*/ 768404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317048 w 1745673"/>
                  <a:gd name="connsiteY2" fmla="*/ 770785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0148 w 1736148"/>
                  <a:gd name="connsiteY0" fmla="*/ 0 h 770785"/>
                  <a:gd name="connsiteX1" fmla="*/ 1736148 w 1736148"/>
                  <a:gd name="connsiteY1" fmla="*/ 0 h 770785"/>
                  <a:gd name="connsiteX2" fmla="*/ 1307523 w 1736148"/>
                  <a:gd name="connsiteY2" fmla="*/ 770785 h 770785"/>
                  <a:gd name="connsiteX3" fmla="*/ 0 w 1736148"/>
                  <a:gd name="connsiteY3" fmla="*/ 770497 h 770785"/>
                  <a:gd name="connsiteX4" fmla="*/ 720148 w 1736148"/>
                  <a:gd name="connsiteY4" fmla="*/ 0 h 770785"/>
                  <a:gd name="connsiteX0" fmla="*/ 720148 w 1736148"/>
                  <a:gd name="connsiteY0" fmla="*/ 0 h 770785"/>
                  <a:gd name="connsiteX1" fmla="*/ 1736148 w 1736148"/>
                  <a:gd name="connsiteY1" fmla="*/ 0 h 770785"/>
                  <a:gd name="connsiteX2" fmla="*/ 1369545 w 1736148"/>
                  <a:gd name="connsiteY2" fmla="*/ 770785 h 770785"/>
                  <a:gd name="connsiteX3" fmla="*/ 0 w 1736148"/>
                  <a:gd name="connsiteY3" fmla="*/ 770497 h 770785"/>
                  <a:gd name="connsiteX4" fmla="*/ 720148 w 1736148"/>
                  <a:gd name="connsiteY4" fmla="*/ 0 h 770785"/>
                  <a:gd name="connsiteX0" fmla="*/ 446799 w 1736148"/>
                  <a:gd name="connsiteY0" fmla="*/ 0 h 773231"/>
                  <a:gd name="connsiteX1" fmla="*/ 1736148 w 1736148"/>
                  <a:gd name="connsiteY1" fmla="*/ 2446 h 773231"/>
                  <a:gd name="connsiteX2" fmla="*/ 1369545 w 1736148"/>
                  <a:gd name="connsiteY2" fmla="*/ 773231 h 773231"/>
                  <a:gd name="connsiteX3" fmla="*/ 0 w 1736148"/>
                  <a:gd name="connsiteY3" fmla="*/ 772943 h 773231"/>
                  <a:gd name="connsiteX4" fmla="*/ 446799 w 1736148"/>
                  <a:gd name="connsiteY4" fmla="*/ 0 h 773231"/>
                  <a:gd name="connsiteX0" fmla="*/ 446799 w 1605827"/>
                  <a:gd name="connsiteY0" fmla="*/ 0 h 773231"/>
                  <a:gd name="connsiteX1" fmla="*/ 1605827 w 1605827"/>
                  <a:gd name="connsiteY1" fmla="*/ 2446 h 773231"/>
                  <a:gd name="connsiteX2" fmla="*/ 1369545 w 1605827"/>
                  <a:gd name="connsiteY2" fmla="*/ 773231 h 773231"/>
                  <a:gd name="connsiteX3" fmla="*/ 0 w 1605827"/>
                  <a:gd name="connsiteY3" fmla="*/ 772943 h 773231"/>
                  <a:gd name="connsiteX4" fmla="*/ 446799 w 1605827"/>
                  <a:gd name="connsiteY4" fmla="*/ 0 h 77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5827" h="773231">
                    <a:moveTo>
                      <a:pt x="446799" y="0"/>
                    </a:moveTo>
                    <a:lnTo>
                      <a:pt x="1605827" y="2446"/>
                    </a:lnTo>
                    <a:lnTo>
                      <a:pt x="1369545" y="773231"/>
                    </a:lnTo>
                    <a:lnTo>
                      <a:pt x="0" y="772943"/>
                    </a:lnTo>
                    <a:lnTo>
                      <a:pt x="446799" y="0"/>
                    </a:lnTo>
                    <a:close/>
                  </a:path>
                </a:pathLst>
              </a:custGeom>
              <a:solidFill>
                <a:srgbClr val="FFFFFF">
                  <a:lumMod val="65000"/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34" name="Oval 50"/>
              <p:cNvSpPr/>
              <p:nvPr/>
            </p:nvSpPr>
            <p:spPr>
              <a:xfrm>
                <a:off x="476296" y="4702451"/>
                <a:ext cx="1113729" cy="1113729"/>
              </a:xfrm>
              <a:prstGeom prst="ellipse">
                <a:avLst/>
              </a:prstGeom>
              <a:solidFill>
                <a:srgbClr val="A6A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5" name="Oval 51"/>
          <p:cNvSpPr/>
          <p:nvPr/>
        </p:nvSpPr>
        <p:spPr>
          <a:xfrm>
            <a:off x="268678" y="1773058"/>
            <a:ext cx="745665" cy="745665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8C100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rPr>
              <a:t></a:t>
            </a:r>
          </a:p>
        </p:txBody>
      </p:sp>
      <p:sp>
        <p:nvSpPr>
          <p:cNvPr id="36" name="Oval 52"/>
          <p:cNvSpPr/>
          <p:nvPr/>
        </p:nvSpPr>
        <p:spPr>
          <a:xfrm>
            <a:off x="268678" y="2844176"/>
            <a:ext cx="745665" cy="745665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rPr>
              <a:t>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37" name="Oval 53"/>
          <p:cNvSpPr/>
          <p:nvPr/>
        </p:nvSpPr>
        <p:spPr>
          <a:xfrm>
            <a:off x="268678" y="3943513"/>
            <a:ext cx="745665" cy="745665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rPr>
              <a:t>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38" name="Oval 54"/>
          <p:cNvSpPr/>
          <p:nvPr/>
        </p:nvSpPr>
        <p:spPr>
          <a:xfrm>
            <a:off x="268678" y="5014631"/>
            <a:ext cx="745665" cy="745665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rPr>
              <a:t></a:t>
            </a:r>
          </a:p>
        </p:txBody>
      </p:sp>
      <p:sp>
        <p:nvSpPr>
          <p:cNvPr id="39" name="Text Placeholder 33"/>
          <p:cNvSpPr txBox="1">
            <a:spLocks/>
          </p:cNvSpPr>
          <p:nvPr/>
        </p:nvSpPr>
        <p:spPr>
          <a:xfrm>
            <a:off x="1184221" y="1963818"/>
            <a:ext cx="1279579" cy="42015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1400" b="1" dirty="0">
                <a:solidFill>
                  <a:srgbClr val="FFFFFF"/>
                </a:solidFill>
                <a:latin typeface="Roboto medium"/>
              </a:rPr>
              <a:t>1. </a:t>
            </a:r>
            <a:r>
              <a:rPr lang="en-AU" sz="1400" b="1" dirty="0" err="1">
                <a:solidFill>
                  <a:srgbClr val="FFFFFF"/>
                </a:solidFill>
                <a:latin typeface="Roboto medium"/>
              </a:rPr>
              <a:t>Księgi</a:t>
            </a:r>
            <a:r>
              <a:rPr lang="en-AU" sz="1400" b="1" dirty="0">
                <a:solidFill>
                  <a:srgbClr val="FFFFFF"/>
                </a:solidFill>
                <a:latin typeface="Roboto medium"/>
              </a:rPr>
              <a:t> </a:t>
            </a:r>
            <a:r>
              <a:rPr lang="en-AU" sz="1400" b="1" dirty="0" err="1">
                <a:solidFill>
                  <a:srgbClr val="FFFFFF"/>
                </a:solidFill>
                <a:latin typeface="Roboto medium"/>
              </a:rPr>
              <a:t>rachunkowe</a:t>
            </a:r>
            <a:r>
              <a:rPr lang="en-AU" sz="1400" b="1" dirty="0">
                <a:solidFill>
                  <a:srgbClr val="FFFFFF"/>
                </a:solidFill>
                <a:latin typeface="Roboto medium"/>
              </a:rPr>
              <a:t> (JPK_KR)</a:t>
            </a:r>
            <a:endParaRPr lang="en-AU" sz="1400" dirty="0">
              <a:solidFill>
                <a:srgbClr val="FFFFFF"/>
              </a:solidFill>
              <a:latin typeface="Roboto medium"/>
            </a:endParaRPr>
          </a:p>
        </p:txBody>
      </p:sp>
      <p:sp>
        <p:nvSpPr>
          <p:cNvPr id="40" name="Text Placeholder 33"/>
          <p:cNvSpPr txBox="1">
            <a:spLocks/>
          </p:cNvSpPr>
          <p:nvPr/>
        </p:nvSpPr>
        <p:spPr>
          <a:xfrm>
            <a:off x="1184221" y="3043896"/>
            <a:ext cx="1172163" cy="42015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1400" b="1" dirty="0">
                <a:solidFill>
                  <a:srgbClr val="FFFFFF"/>
                </a:solidFill>
                <a:latin typeface="Roboto medium"/>
              </a:rPr>
              <a:t>2. </a:t>
            </a:r>
            <a:r>
              <a:rPr lang="en-AU" sz="1400" b="1" dirty="0" err="1">
                <a:solidFill>
                  <a:srgbClr val="FFFFFF"/>
                </a:solidFill>
                <a:latin typeface="Roboto medium"/>
              </a:rPr>
              <a:t>Wyciąg</a:t>
            </a:r>
            <a:r>
              <a:rPr lang="en-AU" sz="1400" b="1" dirty="0">
                <a:solidFill>
                  <a:srgbClr val="FFFFFF"/>
                </a:solidFill>
                <a:latin typeface="Roboto medium"/>
              </a:rPr>
              <a:t> </a:t>
            </a:r>
            <a:r>
              <a:rPr lang="en-AU" sz="1400" b="1" dirty="0" err="1">
                <a:solidFill>
                  <a:srgbClr val="FFFFFF"/>
                </a:solidFill>
                <a:latin typeface="Roboto medium"/>
              </a:rPr>
              <a:t>bankowy</a:t>
            </a:r>
            <a:r>
              <a:rPr lang="en-AU" sz="1400" b="1" dirty="0">
                <a:solidFill>
                  <a:srgbClr val="FFFFFF"/>
                </a:solidFill>
                <a:latin typeface="Roboto medium"/>
              </a:rPr>
              <a:t> (JPK_WB) </a:t>
            </a:r>
            <a:endParaRPr lang="en-AU" sz="1400" dirty="0">
              <a:solidFill>
                <a:srgbClr val="FFFFFF"/>
              </a:solidFill>
              <a:latin typeface="Roboto medium"/>
            </a:endParaRPr>
          </a:p>
        </p:txBody>
      </p:sp>
      <p:sp>
        <p:nvSpPr>
          <p:cNvPr id="41" name="Text Placeholder 33"/>
          <p:cNvSpPr txBox="1">
            <a:spLocks/>
          </p:cNvSpPr>
          <p:nvPr/>
        </p:nvSpPr>
        <p:spPr>
          <a:xfrm>
            <a:off x="1184221" y="4103750"/>
            <a:ext cx="1172163" cy="42015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1400" b="1" dirty="0">
                <a:solidFill>
                  <a:srgbClr val="FFFFFF"/>
                </a:solidFill>
                <a:latin typeface="Roboto medium"/>
              </a:rPr>
              <a:t>3. Magazyn (JPK_MAG) </a:t>
            </a:r>
            <a:endParaRPr lang="en-AU" sz="1400" dirty="0">
              <a:solidFill>
                <a:srgbClr val="FFFFFF"/>
              </a:solidFill>
              <a:latin typeface="Roboto medium"/>
            </a:endParaRPr>
          </a:p>
        </p:txBody>
      </p:sp>
      <p:sp>
        <p:nvSpPr>
          <p:cNvPr id="42" name="Text Placeholder 33"/>
          <p:cNvSpPr txBox="1">
            <a:spLocks/>
          </p:cNvSpPr>
          <p:nvPr/>
        </p:nvSpPr>
        <p:spPr>
          <a:xfrm>
            <a:off x="1157501" y="4916939"/>
            <a:ext cx="1279579" cy="42015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l-PL" sz="1400" b="1" dirty="0">
                <a:solidFill>
                  <a:srgbClr val="FFFFFF"/>
                </a:solidFill>
                <a:latin typeface="Roboto medium"/>
              </a:rPr>
              <a:t>4. Ewidencje zakupu i sprzedaży VAT (JPK_VAT) </a:t>
            </a:r>
            <a:endParaRPr lang="en-AU" sz="1400" dirty="0">
              <a:solidFill>
                <a:srgbClr val="FFFFFF"/>
              </a:solidFill>
              <a:latin typeface="Roboto medium"/>
            </a:endParaRPr>
          </a:p>
        </p:txBody>
      </p:sp>
      <p:sp>
        <p:nvSpPr>
          <p:cNvPr id="43" name="Text Placeholder 32"/>
          <p:cNvSpPr txBox="1">
            <a:spLocks/>
          </p:cNvSpPr>
          <p:nvPr/>
        </p:nvSpPr>
        <p:spPr>
          <a:xfrm>
            <a:off x="3369791" y="2117643"/>
            <a:ext cx="5139210" cy="7385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100" dirty="0">
                <a:solidFill>
                  <a:srgbClr val="FFFFFF"/>
                </a:solidFill>
                <a:latin typeface="Roboto light"/>
              </a:rPr>
              <a:t>m.in zestawienia obrotów i </a:t>
            </a:r>
            <a:r>
              <a:rPr lang="pl-PL" sz="1100" dirty="0" smtClean="0">
                <a:solidFill>
                  <a:srgbClr val="FFFFFF"/>
                </a:solidFill>
                <a:latin typeface="Roboto light"/>
              </a:rPr>
              <a:t>sald, dane </a:t>
            </a:r>
            <a:r>
              <a:rPr lang="pl-PL" sz="1100" dirty="0">
                <a:solidFill>
                  <a:srgbClr val="FFFFFF"/>
                </a:solidFill>
                <a:latin typeface="Roboto light"/>
              </a:rPr>
              <a:t>dotyczące dochodów księgowych, zapisy na kontach księgi głównej i w księgach pomocniczych. Skoro wiemy, że taka transakcja została zawarta, to możemy sprawdzić czy została poprawnie ujęta w księgach rachunkowych.</a:t>
            </a:r>
            <a:endParaRPr lang="en-US" sz="1100" dirty="0">
              <a:solidFill>
                <a:srgbClr val="FFFFFF"/>
              </a:solidFill>
              <a:latin typeface="Roboto light"/>
            </a:endParaRPr>
          </a:p>
        </p:txBody>
      </p:sp>
      <p:sp>
        <p:nvSpPr>
          <p:cNvPr id="44" name="Text Placeholder 32"/>
          <p:cNvSpPr txBox="1">
            <a:spLocks/>
          </p:cNvSpPr>
          <p:nvPr/>
        </p:nvSpPr>
        <p:spPr>
          <a:xfrm>
            <a:off x="3422173" y="3061108"/>
            <a:ext cx="5157948" cy="7385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pl-PL" sz="1100" dirty="0">
                <a:solidFill>
                  <a:srgbClr val="FFFFFF"/>
                </a:solidFill>
                <a:latin typeface="Roboto light"/>
              </a:rPr>
              <a:t>wszystkie transakcje na rachunku bankowym, m.in. saldo początkowe i końcowe wyciągu, numer IBAN rachunku, dane </a:t>
            </a:r>
            <a:br>
              <a:rPr lang="pl-PL" sz="1100" dirty="0">
                <a:solidFill>
                  <a:srgbClr val="FFFFFF"/>
                </a:solidFill>
                <a:latin typeface="Roboto light"/>
              </a:rPr>
            </a:br>
            <a:r>
              <a:rPr lang="pl-PL" sz="1100" dirty="0">
                <a:solidFill>
                  <a:srgbClr val="FFFFFF"/>
                </a:solidFill>
                <a:latin typeface="Roboto light"/>
              </a:rPr>
              <a:t>o poszczególnych transakcjach</a:t>
            </a:r>
          </a:p>
        </p:txBody>
      </p:sp>
      <p:sp>
        <p:nvSpPr>
          <p:cNvPr id="45" name="Text Placeholder 32"/>
          <p:cNvSpPr txBox="1">
            <a:spLocks/>
          </p:cNvSpPr>
          <p:nvPr/>
        </p:nvSpPr>
        <p:spPr>
          <a:xfrm>
            <a:off x="3422173" y="3838017"/>
            <a:ext cx="5015708" cy="7385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pl-PL" sz="1050" dirty="0">
                <a:solidFill>
                  <a:srgbClr val="FFFFFF"/>
                </a:solidFill>
                <a:latin typeface="Roboto light"/>
              </a:rPr>
              <a:t>m.in. informacje o ruchu towarów w magazynie, czyli wartość przyjęć, wydań i rozchodu w rozbiciu na poszczególne pozycje magazynowe. Jeżeli z tym ruchem powiązana była faktura VAT, to jej numer również powinien się znaleźć w tej strukturze</a:t>
            </a:r>
          </a:p>
        </p:txBody>
      </p:sp>
      <p:sp>
        <p:nvSpPr>
          <p:cNvPr id="46" name="Text Placeholder 32"/>
          <p:cNvSpPr txBox="1">
            <a:spLocks/>
          </p:cNvSpPr>
          <p:nvPr/>
        </p:nvSpPr>
        <p:spPr>
          <a:xfrm>
            <a:off x="3447573" y="4768427"/>
            <a:ext cx="4302815" cy="7385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100" dirty="0">
                <a:solidFill>
                  <a:srgbClr val="FFFFFF"/>
                </a:solidFill>
                <a:latin typeface="Roboto light"/>
              </a:rPr>
              <a:t>zawiera m.in. wszystkie informacje o zakupie i sprzedaży VAT za dany miesiąc. Dla każdej z transakcji wykazywane są m. in. numery dokumentów, numer i nazwa kontrahenta, daty sprzedaży, zakupu, wartość transakcji</a:t>
            </a:r>
          </a:p>
        </p:txBody>
      </p:sp>
      <p:sp>
        <p:nvSpPr>
          <p:cNvPr id="48" name="Tytuł 1"/>
          <p:cNvSpPr txBox="1">
            <a:spLocks/>
          </p:cNvSpPr>
          <p:nvPr/>
        </p:nvSpPr>
        <p:spPr bwMode="auto">
          <a:xfrm>
            <a:off x="1494065" y="274638"/>
            <a:ext cx="615587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l-PL" sz="2000" b="1" smtClean="0">
                <a:solidFill>
                  <a:schemeClr val="bg1">
                    <a:lumMod val="75000"/>
                  </a:schemeClr>
                </a:solidFill>
              </a:rPr>
              <a:t>JPK – struktury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ytuł 1"/>
          <p:cNvSpPr>
            <a:spLocks noGrp="1"/>
          </p:cNvSpPr>
          <p:nvPr>
            <p:ph type="title"/>
          </p:nvPr>
        </p:nvSpPr>
        <p:spPr>
          <a:xfrm>
            <a:off x="1494065" y="274638"/>
            <a:ext cx="6155871" cy="708025"/>
          </a:xfrm>
        </p:spPr>
        <p:txBody>
          <a:bodyPr/>
          <a:lstStyle/>
          <a:p>
            <a:pPr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JPK – </a:t>
            </a: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struktury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grpSp>
        <p:nvGrpSpPr>
          <p:cNvPr id="13" name="Group 17"/>
          <p:cNvGrpSpPr/>
          <p:nvPr/>
        </p:nvGrpSpPr>
        <p:grpSpPr>
          <a:xfrm>
            <a:off x="98148" y="2058472"/>
            <a:ext cx="8664854" cy="1266747"/>
            <a:chOff x="598367" y="1620395"/>
            <a:chExt cx="8951719" cy="1308685"/>
          </a:xfrm>
          <a:solidFill>
            <a:srgbClr val="C00000"/>
          </a:solidFill>
        </p:grpSpPr>
        <p:sp>
          <p:nvSpPr>
            <p:cNvPr id="14" name="Pentagon 18"/>
            <p:cNvSpPr/>
            <p:nvPr/>
          </p:nvSpPr>
          <p:spPr>
            <a:xfrm>
              <a:off x="3939398" y="1986303"/>
              <a:ext cx="5610688" cy="940875"/>
            </a:xfrm>
            <a:prstGeom prst="homePlate">
              <a:avLst>
                <a:gd name="adj" fmla="val 2912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5" name="Rectangle 19"/>
            <p:cNvSpPr/>
            <p:nvPr/>
          </p:nvSpPr>
          <p:spPr>
            <a:xfrm rot="5400000">
              <a:off x="1584320" y="1192424"/>
              <a:ext cx="1115835" cy="197658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6" name="Rectangle 12"/>
            <p:cNvSpPr/>
            <p:nvPr/>
          </p:nvSpPr>
          <p:spPr>
            <a:xfrm rot="5400000">
              <a:off x="2885097" y="1863444"/>
              <a:ext cx="1308685" cy="822587"/>
            </a:xfrm>
            <a:custGeom>
              <a:avLst/>
              <a:gdLst>
                <a:gd name="connsiteX0" fmla="*/ 0 w 1016000"/>
                <a:gd name="connsiteY0" fmla="*/ 0 h 768404"/>
                <a:gd name="connsiteX1" fmla="*/ 1016000 w 1016000"/>
                <a:gd name="connsiteY1" fmla="*/ 0 h 768404"/>
                <a:gd name="connsiteX2" fmla="*/ 1016000 w 1016000"/>
                <a:gd name="connsiteY2" fmla="*/ 768404 h 768404"/>
                <a:gd name="connsiteX3" fmla="*/ 0 w 1016000"/>
                <a:gd name="connsiteY3" fmla="*/ 768404 h 768404"/>
                <a:gd name="connsiteX4" fmla="*/ 0 w 1016000"/>
                <a:gd name="connsiteY4" fmla="*/ 0 h 768404"/>
                <a:gd name="connsiteX0" fmla="*/ 729673 w 1745673"/>
                <a:gd name="connsiteY0" fmla="*/ 0 h 777641"/>
                <a:gd name="connsiteX1" fmla="*/ 1745673 w 1745673"/>
                <a:gd name="connsiteY1" fmla="*/ 0 h 777641"/>
                <a:gd name="connsiteX2" fmla="*/ 1745673 w 1745673"/>
                <a:gd name="connsiteY2" fmla="*/ 768404 h 777641"/>
                <a:gd name="connsiteX3" fmla="*/ 0 w 1745673"/>
                <a:gd name="connsiteY3" fmla="*/ 777641 h 777641"/>
                <a:gd name="connsiteX4" fmla="*/ 729673 w 1745673"/>
                <a:gd name="connsiteY4" fmla="*/ 0 h 777641"/>
                <a:gd name="connsiteX0" fmla="*/ 729673 w 1745673"/>
                <a:gd name="connsiteY0" fmla="*/ 0 h 777641"/>
                <a:gd name="connsiteX1" fmla="*/ 1745673 w 1745673"/>
                <a:gd name="connsiteY1" fmla="*/ 0 h 777641"/>
                <a:gd name="connsiteX2" fmla="*/ 1317048 w 1745673"/>
                <a:gd name="connsiteY2" fmla="*/ 770785 h 777641"/>
                <a:gd name="connsiteX3" fmla="*/ 0 w 1745673"/>
                <a:gd name="connsiteY3" fmla="*/ 777641 h 777641"/>
                <a:gd name="connsiteX4" fmla="*/ 729673 w 1745673"/>
                <a:gd name="connsiteY4" fmla="*/ 0 h 777641"/>
                <a:gd name="connsiteX0" fmla="*/ 720148 w 1736148"/>
                <a:gd name="connsiteY0" fmla="*/ 0 h 770785"/>
                <a:gd name="connsiteX1" fmla="*/ 1736148 w 1736148"/>
                <a:gd name="connsiteY1" fmla="*/ 0 h 770785"/>
                <a:gd name="connsiteX2" fmla="*/ 1307523 w 1736148"/>
                <a:gd name="connsiteY2" fmla="*/ 770785 h 770785"/>
                <a:gd name="connsiteX3" fmla="*/ 0 w 1736148"/>
                <a:gd name="connsiteY3" fmla="*/ 770497 h 770785"/>
                <a:gd name="connsiteX4" fmla="*/ 720148 w 1736148"/>
                <a:gd name="connsiteY4" fmla="*/ 0 h 770785"/>
                <a:gd name="connsiteX0" fmla="*/ 720148 w 1736148"/>
                <a:gd name="connsiteY0" fmla="*/ 0 h 770785"/>
                <a:gd name="connsiteX1" fmla="*/ 1736148 w 1736148"/>
                <a:gd name="connsiteY1" fmla="*/ 0 h 770785"/>
                <a:gd name="connsiteX2" fmla="*/ 1369545 w 1736148"/>
                <a:gd name="connsiteY2" fmla="*/ 770785 h 770785"/>
                <a:gd name="connsiteX3" fmla="*/ 0 w 1736148"/>
                <a:gd name="connsiteY3" fmla="*/ 770497 h 770785"/>
                <a:gd name="connsiteX4" fmla="*/ 720148 w 1736148"/>
                <a:gd name="connsiteY4" fmla="*/ 0 h 770785"/>
                <a:gd name="connsiteX0" fmla="*/ 446799 w 1736148"/>
                <a:gd name="connsiteY0" fmla="*/ 0 h 773231"/>
                <a:gd name="connsiteX1" fmla="*/ 1736148 w 1736148"/>
                <a:gd name="connsiteY1" fmla="*/ 2446 h 773231"/>
                <a:gd name="connsiteX2" fmla="*/ 1369545 w 1736148"/>
                <a:gd name="connsiteY2" fmla="*/ 773231 h 773231"/>
                <a:gd name="connsiteX3" fmla="*/ 0 w 1736148"/>
                <a:gd name="connsiteY3" fmla="*/ 772943 h 773231"/>
                <a:gd name="connsiteX4" fmla="*/ 446799 w 1736148"/>
                <a:gd name="connsiteY4" fmla="*/ 0 h 773231"/>
                <a:gd name="connsiteX0" fmla="*/ 446799 w 1605827"/>
                <a:gd name="connsiteY0" fmla="*/ 0 h 773231"/>
                <a:gd name="connsiteX1" fmla="*/ 1605827 w 1605827"/>
                <a:gd name="connsiteY1" fmla="*/ 2446 h 773231"/>
                <a:gd name="connsiteX2" fmla="*/ 1369545 w 1605827"/>
                <a:gd name="connsiteY2" fmla="*/ 773231 h 773231"/>
                <a:gd name="connsiteX3" fmla="*/ 0 w 1605827"/>
                <a:gd name="connsiteY3" fmla="*/ 772943 h 773231"/>
                <a:gd name="connsiteX4" fmla="*/ 446799 w 1605827"/>
                <a:gd name="connsiteY4" fmla="*/ 0 h 77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5827" h="773231">
                  <a:moveTo>
                    <a:pt x="446799" y="0"/>
                  </a:moveTo>
                  <a:lnTo>
                    <a:pt x="1605827" y="2446"/>
                  </a:lnTo>
                  <a:lnTo>
                    <a:pt x="1369545" y="773231"/>
                  </a:lnTo>
                  <a:lnTo>
                    <a:pt x="0" y="772943"/>
                  </a:lnTo>
                  <a:lnTo>
                    <a:pt x="44679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7" name="Oval 21"/>
            <p:cNvSpPr/>
            <p:nvPr/>
          </p:nvSpPr>
          <p:spPr>
            <a:xfrm>
              <a:off x="598367" y="1629320"/>
              <a:ext cx="1107494" cy="110749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grpSp>
        <p:nvGrpSpPr>
          <p:cNvPr id="18" name="Group 22"/>
          <p:cNvGrpSpPr/>
          <p:nvPr/>
        </p:nvGrpSpPr>
        <p:grpSpPr>
          <a:xfrm>
            <a:off x="98148" y="3134662"/>
            <a:ext cx="9045853" cy="1095758"/>
            <a:chOff x="598367" y="2732213"/>
            <a:chExt cx="9345333" cy="1132035"/>
          </a:xfrm>
        </p:grpSpPr>
        <p:sp>
          <p:nvSpPr>
            <p:cNvPr id="19" name="Pentagon 23"/>
            <p:cNvSpPr/>
            <p:nvPr/>
          </p:nvSpPr>
          <p:spPr>
            <a:xfrm>
              <a:off x="3948145" y="2923373"/>
              <a:ext cx="5995555" cy="940875"/>
            </a:xfrm>
            <a:prstGeom prst="homePlate">
              <a:avLst>
                <a:gd name="adj" fmla="val 29123"/>
              </a:avLst>
            </a:prstGeom>
            <a:solidFill>
              <a:srgbClr val="2626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0" name="Rectangle 12"/>
            <p:cNvSpPr/>
            <p:nvPr/>
          </p:nvSpPr>
          <p:spPr>
            <a:xfrm rot="5400000">
              <a:off x="2972538" y="2887823"/>
              <a:ext cx="1131216" cy="819995"/>
            </a:xfrm>
            <a:custGeom>
              <a:avLst/>
              <a:gdLst>
                <a:gd name="connsiteX0" fmla="*/ 0 w 1016000"/>
                <a:gd name="connsiteY0" fmla="*/ 0 h 768404"/>
                <a:gd name="connsiteX1" fmla="*/ 1016000 w 1016000"/>
                <a:gd name="connsiteY1" fmla="*/ 0 h 768404"/>
                <a:gd name="connsiteX2" fmla="*/ 1016000 w 1016000"/>
                <a:gd name="connsiteY2" fmla="*/ 768404 h 768404"/>
                <a:gd name="connsiteX3" fmla="*/ 0 w 1016000"/>
                <a:gd name="connsiteY3" fmla="*/ 768404 h 768404"/>
                <a:gd name="connsiteX4" fmla="*/ 0 w 1016000"/>
                <a:gd name="connsiteY4" fmla="*/ 0 h 768404"/>
                <a:gd name="connsiteX0" fmla="*/ 729673 w 1745673"/>
                <a:gd name="connsiteY0" fmla="*/ 0 h 777641"/>
                <a:gd name="connsiteX1" fmla="*/ 1745673 w 1745673"/>
                <a:gd name="connsiteY1" fmla="*/ 0 h 777641"/>
                <a:gd name="connsiteX2" fmla="*/ 1745673 w 1745673"/>
                <a:gd name="connsiteY2" fmla="*/ 768404 h 777641"/>
                <a:gd name="connsiteX3" fmla="*/ 0 w 1745673"/>
                <a:gd name="connsiteY3" fmla="*/ 777641 h 777641"/>
                <a:gd name="connsiteX4" fmla="*/ 729673 w 1745673"/>
                <a:gd name="connsiteY4" fmla="*/ 0 h 777641"/>
                <a:gd name="connsiteX0" fmla="*/ 729673 w 1745673"/>
                <a:gd name="connsiteY0" fmla="*/ 0 h 777641"/>
                <a:gd name="connsiteX1" fmla="*/ 1745673 w 1745673"/>
                <a:gd name="connsiteY1" fmla="*/ 0 h 777641"/>
                <a:gd name="connsiteX2" fmla="*/ 1317048 w 1745673"/>
                <a:gd name="connsiteY2" fmla="*/ 770785 h 777641"/>
                <a:gd name="connsiteX3" fmla="*/ 0 w 1745673"/>
                <a:gd name="connsiteY3" fmla="*/ 777641 h 777641"/>
                <a:gd name="connsiteX4" fmla="*/ 729673 w 1745673"/>
                <a:gd name="connsiteY4" fmla="*/ 0 h 777641"/>
                <a:gd name="connsiteX0" fmla="*/ 720148 w 1736148"/>
                <a:gd name="connsiteY0" fmla="*/ 0 h 770785"/>
                <a:gd name="connsiteX1" fmla="*/ 1736148 w 1736148"/>
                <a:gd name="connsiteY1" fmla="*/ 0 h 770785"/>
                <a:gd name="connsiteX2" fmla="*/ 1307523 w 1736148"/>
                <a:gd name="connsiteY2" fmla="*/ 770785 h 770785"/>
                <a:gd name="connsiteX3" fmla="*/ 0 w 1736148"/>
                <a:gd name="connsiteY3" fmla="*/ 770497 h 770785"/>
                <a:gd name="connsiteX4" fmla="*/ 720148 w 1736148"/>
                <a:gd name="connsiteY4" fmla="*/ 0 h 770785"/>
                <a:gd name="connsiteX0" fmla="*/ 720148 w 1736148"/>
                <a:gd name="connsiteY0" fmla="*/ 0 h 770497"/>
                <a:gd name="connsiteX1" fmla="*/ 1736148 w 1736148"/>
                <a:gd name="connsiteY1" fmla="*/ 0 h 770497"/>
                <a:gd name="connsiteX2" fmla="*/ 1590892 w 1736148"/>
                <a:gd name="connsiteY2" fmla="*/ 768404 h 770497"/>
                <a:gd name="connsiteX3" fmla="*/ 0 w 1736148"/>
                <a:gd name="connsiteY3" fmla="*/ 770497 h 770497"/>
                <a:gd name="connsiteX4" fmla="*/ 720148 w 1736148"/>
                <a:gd name="connsiteY4" fmla="*/ 0 h 770497"/>
                <a:gd name="connsiteX0" fmla="*/ 429636 w 1445636"/>
                <a:gd name="connsiteY0" fmla="*/ 0 h 768404"/>
                <a:gd name="connsiteX1" fmla="*/ 1445636 w 1445636"/>
                <a:gd name="connsiteY1" fmla="*/ 0 h 768404"/>
                <a:gd name="connsiteX2" fmla="*/ 1300380 w 1445636"/>
                <a:gd name="connsiteY2" fmla="*/ 768404 h 768404"/>
                <a:gd name="connsiteX3" fmla="*/ 0 w 1445636"/>
                <a:gd name="connsiteY3" fmla="*/ 768116 h 768404"/>
                <a:gd name="connsiteX4" fmla="*/ 429636 w 1445636"/>
                <a:gd name="connsiteY4" fmla="*/ 0 h 768404"/>
                <a:gd name="connsiteX0" fmla="*/ 433913 w 1449913"/>
                <a:gd name="connsiteY0" fmla="*/ 0 h 771964"/>
                <a:gd name="connsiteX1" fmla="*/ 1449913 w 1449913"/>
                <a:gd name="connsiteY1" fmla="*/ 0 h 771964"/>
                <a:gd name="connsiteX2" fmla="*/ 1304657 w 1449913"/>
                <a:gd name="connsiteY2" fmla="*/ 768404 h 771964"/>
                <a:gd name="connsiteX3" fmla="*/ 0 w 1449913"/>
                <a:gd name="connsiteY3" fmla="*/ 771964 h 771964"/>
                <a:gd name="connsiteX4" fmla="*/ 433913 w 1449913"/>
                <a:gd name="connsiteY4" fmla="*/ 0 h 771964"/>
                <a:gd name="connsiteX0" fmla="*/ 433913 w 1449913"/>
                <a:gd name="connsiteY0" fmla="*/ 0 h 774176"/>
                <a:gd name="connsiteX1" fmla="*/ 1449913 w 1449913"/>
                <a:gd name="connsiteY1" fmla="*/ 0 h 774176"/>
                <a:gd name="connsiteX2" fmla="*/ 1306795 w 1449913"/>
                <a:gd name="connsiteY2" fmla="*/ 774176 h 774176"/>
                <a:gd name="connsiteX3" fmla="*/ 0 w 1449913"/>
                <a:gd name="connsiteY3" fmla="*/ 771964 h 774176"/>
                <a:gd name="connsiteX4" fmla="*/ 433913 w 1449913"/>
                <a:gd name="connsiteY4" fmla="*/ 0 h 774176"/>
                <a:gd name="connsiteX0" fmla="*/ 429635 w 1445635"/>
                <a:gd name="connsiteY0" fmla="*/ 0 h 777737"/>
                <a:gd name="connsiteX1" fmla="*/ 1445635 w 1445635"/>
                <a:gd name="connsiteY1" fmla="*/ 0 h 777737"/>
                <a:gd name="connsiteX2" fmla="*/ 1302517 w 1445635"/>
                <a:gd name="connsiteY2" fmla="*/ 774176 h 777737"/>
                <a:gd name="connsiteX3" fmla="*/ 0 w 1445635"/>
                <a:gd name="connsiteY3" fmla="*/ 777737 h 777737"/>
                <a:gd name="connsiteX4" fmla="*/ 429635 w 1445635"/>
                <a:gd name="connsiteY4" fmla="*/ 0 h 777737"/>
                <a:gd name="connsiteX0" fmla="*/ 431773 w 1447773"/>
                <a:gd name="connsiteY0" fmla="*/ 0 h 774176"/>
                <a:gd name="connsiteX1" fmla="*/ 1447773 w 1447773"/>
                <a:gd name="connsiteY1" fmla="*/ 0 h 774176"/>
                <a:gd name="connsiteX2" fmla="*/ 1304655 w 1447773"/>
                <a:gd name="connsiteY2" fmla="*/ 774176 h 774176"/>
                <a:gd name="connsiteX3" fmla="*/ 0 w 1447773"/>
                <a:gd name="connsiteY3" fmla="*/ 773889 h 774176"/>
                <a:gd name="connsiteX4" fmla="*/ 431773 w 1447773"/>
                <a:gd name="connsiteY4" fmla="*/ 0 h 774176"/>
                <a:gd name="connsiteX0" fmla="*/ 429634 w 1447773"/>
                <a:gd name="connsiteY0" fmla="*/ 0 h 774176"/>
                <a:gd name="connsiteX1" fmla="*/ 1447773 w 1447773"/>
                <a:gd name="connsiteY1" fmla="*/ 0 h 774176"/>
                <a:gd name="connsiteX2" fmla="*/ 1304655 w 1447773"/>
                <a:gd name="connsiteY2" fmla="*/ 774176 h 774176"/>
                <a:gd name="connsiteX3" fmla="*/ 0 w 1447773"/>
                <a:gd name="connsiteY3" fmla="*/ 773889 h 774176"/>
                <a:gd name="connsiteX4" fmla="*/ 429634 w 1447773"/>
                <a:gd name="connsiteY4" fmla="*/ 0 h 774176"/>
                <a:gd name="connsiteX0" fmla="*/ 436049 w 1454188"/>
                <a:gd name="connsiteY0" fmla="*/ 0 h 774176"/>
                <a:gd name="connsiteX1" fmla="*/ 1454188 w 1454188"/>
                <a:gd name="connsiteY1" fmla="*/ 0 h 774176"/>
                <a:gd name="connsiteX2" fmla="*/ 1311070 w 1454188"/>
                <a:gd name="connsiteY2" fmla="*/ 774176 h 774176"/>
                <a:gd name="connsiteX3" fmla="*/ 0 w 1454188"/>
                <a:gd name="connsiteY3" fmla="*/ 773889 h 774176"/>
                <a:gd name="connsiteX4" fmla="*/ 436049 w 1454188"/>
                <a:gd name="connsiteY4" fmla="*/ 0 h 774176"/>
                <a:gd name="connsiteX0" fmla="*/ 436049 w 1458640"/>
                <a:gd name="connsiteY0" fmla="*/ 0 h 774176"/>
                <a:gd name="connsiteX1" fmla="*/ 1454188 w 1458640"/>
                <a:gd name="connsiteY1" fmla="*/ 0 h 774176"/>
                <a:gd name="connsiteX2" fmla="*/ 1458640 w 1458640"/>
                <a:gd name="connsiteY2" fmla="*/ 774176 h 774176"/>
                <a:gd name="connsiteX3" fmla="*/ 0 w 1458640"/>
                <a:gd name="connsiteY3" fmla="*/ 773889 h 774176"/>
                <a:gd name="connsiteX4" fmla="*/ 436049 w 1458640"/>
                <a:gd name="connsiteY4" fmla="*/ 0 h 774176"/>
                <a:gd name="connsiteX0" fmla="*/ 436049 w 1454363"/>
                <a:gd name="connsiteY0" fmla="*/ 0 h 774176"/>
                <a:gd name="connsiteX1" fmla="*/ 1454188 w 1454363"/>
                <a:gd name="connsiteY1" fmla="*/ 0 h 774176"/>
                <a:gd name="connsiteX2" fmla="*/ 1454363 w 1454363"/>
                <a:gd name="connsiteY2" fmla="*/ 774176 h 774176"/>
                <a:gd name="connsiteX3" fmla="*/ 0 w 1454363"/>
                <a:gd name="connsiteY3" fmla="*/ 773889 h 774176"/>
                <a:gd name="connsiteX4" fmla="*/ 436049 w 1454363"/>
                <a:gd name="connsiteY4" fmla="*/ 0 h 774176"/>
                <a:gd name="connsiteX0" fmla="*/ 369749 w 1388063"/>
                <a:gd name="connsiteY0" fmla="*/ 0 h 774176"/>
                <a:gd name="connsiteX1" fmla="*/ 1387888 w 1388063"/>
                <a:gd name="connsiteY1" fmla="*/ 0 h 774176"/>
                <a:gd name="connsiteX2" fmla="*/ 1388063 w 1388063"/>
                <a:gd name="connsiteY2" fmla="*/ 774176 h 774176"/>
                <a:gd name="connsiteX3" fmla="*/ 0 w 1388063"/>
                <a:gd name="connsiteY3" fmla="*/ 771964 h 774176"/>
                <a:gd name="connsiteX4" fmla="*/ 369749 w 1388063"/>
                <a:gd name="connsiteY4" fmla="*/ 0 h 774176"/>
                <a:gd name="connsiteX0" fmla="*/ 236254 w 1388063"/>
                <a:gd name="connsiteY0" fmla="*/ 0 h 774176"/>
                <a:gd name="connsiteX1" fmla="*/ 1387888 w 1388063"/>
                <a:gd name="connsiteY1" fmla="*/ 0 h 774176"/>
                <a:gd name="connsiteX2" fmla="*/ 1388063 w 1388063"/>
                <a:gd name="connsiteY2" fmla="*/ 774176 h 774176"/>
                <a:gd name="connsiteX3" fmla="*/ 0 w 1388063"/>
                <a:gd name="connsiteY3" fmla="*/ 771964 h 774176"/>
                <a:gd name="connsiteX4" fmla="*/ 236254 w 1388063"/>
                <a:gd name="connsiteY4" fmla="*/ 0 h 77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063" h="774176">
                  <a:moveTo>
                    <a:pt x="236254" y="0"/>
                  </a:moveTo>
                  <a:lnTo>
                    <a:pt x="1387888" y="0"/>
                  </a:lnTo>
                  <a:cubicBezTo>
                    <a:pt x="1387946" y="258059"/>
                    <a:pt x="1388005" y="516117"/>
                    <a:pt x="1388063" y="774176"/>
                  </a:cubicBezTo>
                  <a:lnTo>
                    <a:pt x="0" y="771964"/>
                  </a:lnTo>
                  <a:lnTo>
                    <a:pt x="236254" y="0"/>
                  </a:lnTo>
                  <a:close/>
                </a:path>
              </a:pathLst>
            </a:custGeom>
            <a:solidFill>
              <a:srgbClr val="262626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1" name="Rectangle 25"/>
            <p:cNvSpPr/>
            <p:nvPr/>
          </p:nvSpPr>
          <p:spPr>
            <a:xfrm rot="5400000">
              <a:off x="1588711" y="2312721"/>
              <a:ext cx="1124549" cy="1976580"/>
            </a:xfrm>
            <a:prstGeom prst="rect">
              <a:avLst/>
            </a:prstGeom>
            <a:solidFill>
              <a:srgbClr val="2626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2" name="Oval 26"/>
            <p:cNvSpPr/>
            <p:nvPr/>
          </p:nvSpPr>
          <p:spPr>
            <a:xfrm>
              <a:off x="598367" y="2738593"/>
              <a:ext cx="1122704" cy="1122704"/>
            </a:xfrm>
            <a:prstGeom prst="ellipse">
              <a:avLst/>
            </a:prstGeom>
            <a:solidFill>
              <a:srgbClr val="2626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grpSp>
        <p:nvGrpSpPr>
          <p:cNvPr id="23" name="Group 27"/>
          <p:cNvGrpSpPr/>
          <p:nvPr/>
        </p:nvGrpSpPr>
        <p:grpSpPr>
          <a:xfrm>
            <a:off x="98148" y="4225348"/>
            <a:ext cx="8866143" cy="1097180"/>
            <a:chOff x="598367" y="3859010"/>
            <a:chExt cx="9159674" cy="1133504"/>
          </a:xfrm>
        </p:grpSpPr>
        <p:sp>
          <p:nvSpPr>
            <p:cNvPr id="24" name="Pentagon 28"/>
            <p:cNvSpPr/>
            <p:nvPr/>
          </p:nvSpPr>
          <p:spPr>
            <a:xfrm>
              <a:off x="3948144" y="3859010"/>
              <a:ext cx="5809897" cy="940875"/>
            </a:xfrm>
            <a:prstGeom prst="homePlate">
              <a:avLst>
                <a:gd name="adj" fmla="val 29123"/>
              </a:avLst>
            </a:pr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grpSp>
          <p:nvGrpSpPr>
            <p:cNvPr id="25" name="Group 29"/>
            <p:cNvGrpSpPr/>
            <p:nvPr/>
          </p:nvGrpSpPr>
          <p:grpSpPr>
            <a:xfrm>
              <a:off x="598367" y="3861298"/>
              <a:ext cx="3349776" cy="1131216"/>
              <a:chOff x="476297" y="3575549"/>
              <a:chExt cx="3349776" cy="1131216"/>
            </a:xfrm>
          </p:grpSpPr>
          <p:sp>
            <p:nvSpPr>
              <p:cNvPr id="26" name="Rectangle 12"/>
              <p:cNvSpPr/>
              <p:nvPr/>
            </p:nvSpPr>
            <p:spPr>
              <a:xfrm rot="16200000" flipV="1">
                <a:off x="2850468" y="3731159"/>
                <a:ext cx="1131216" cy="819995"/>
              </a:xfrm>
              <a:custGeom>
                <a:avLst/>
                <a:gdLst>
                  <a:gd name="connsiteX0" fmla="*/ 0 w 1016000"/>
                  <a:gd name="connsiteY0" fmla="*/ 0 h 768404"/>
                  <a:gd name="connsiteX1" fmla="*/ 1016000 w 1016000"/>
                  <a:gd name="connsiteY1" fmla="*/ 0 h 768404"/>
                  <a:gd name="connsiteX2" fmla="*/ 1016000 w 1016000"/>
                  <a:gd name="connsiteY2" fmla="*/ 768404 h 768404"/>
                  <a:gd name="connsiteX3" fmla="*/ 0 w 1016000"/>
                  <a:gd name="connsiteY3" fmla="*/ 768404 h 768404"/>
                  <a:gd name="connsiteX4" fmla="*/ 0 w 1016000"/>
                  <a:gd name="connsiteY4" fmla="*/ 0 h 768404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745673 w 1745673"/>
                  <a:gd name="connsiteY2" fmla="*/ 768404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317048 w 1745673"/>
                  <a:gd name="connsiteY2" fmla="*/ 770785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0148 w 1736148"/>
                  <a:gd name="connsiteY0" fmla="*/ 0 h 770785"/>
                  <a:gd name="connsiteX1" fmla="*/ 1736148 w 1736148"/>
                  <a:gd name="connsiteY1" fmla="*/ 0 h 770785"/>
                  <a:gd name="connsiteX2" fmla="*/ 1307523 w 1736148"/>
                  <a:gd name="connsiteY2" fmla="*/ 770785 h 770785"/>
                  <a:gd name="connsiteX3" fmla="*/ 0 w 1736148"/>
                  <a:gd name="connsiteY3" fmla="*/ 770497 h 770785"/>
                  <a:gd name="connsiteX4" fmla="*/ 720148 w 1736148"/>
                  <a:gd name="connsiteY4" fmla="*/ 0 h 770785"/>
                  <a:gd name="connsiteX0" fmla="*/ 720148 w 1736148"/>
                  <a:gd name="connsiteY0" fmla="*/ 0 h 770497"/>
                  <a:gd name="connsiteX1" fmla="*/ 1736148 w 1736148"/>
                  <a:gd name="connsiteY1" fmla="*/ 0 h 770497"/>
                  <a:gd name="connsiteX2" fmla="*/ 1590892 w 1736148"/>
                  <a:gd name="connsiteY2" fmla="*/ 768404 h 770497"/>
                  <a:gd name="connsiteX3" fmla="*/ 0 w 1736148"/>
                  <a:gd name="connsiteY3" fmla="*/ 770497 h 770497"/>
                  <a:gd name="connsiteX4" fmla="*/ 720148 w 1736148"/>
                  <a:gd name="connsiteY4" fmla="*/ 0 h 770497"/>
                  <a:gd name="connsiteX0" fmla="*/ 429636 w 1445636"/>
                  <a:gd name="connsiteY0" fmla="*/ 0 h 768404"/>
                  <a:gd name="connsiteX1" fmla="*/ 1445636 w 1445636"/>
                  <a:gd name="connsiteY1" fmla="*/ 0 h 768404"/>
                  <a:gd name="connsiteX2" fmla="*/ 1300380 w 1445636"/>
                  <a:gd name="connsiteY2" fmla="*/ 768404 h 768404"/>
                  <a:gd name="connsiteX3" fmla="*/ 0 w 1445636"/>
                  <a:gd name="connsiteY3" fmla="*/ 768116 h 768404"/>
                  <a:gd name="connsiteX4" fmla="*/ 429636 w 1445636"/>
                  <a:gd name="connsiteY4" fmla="*/ 0 h 768404"/>
                  <a:gd name="connsiteX0" fmla="*/ 433913 w 1449913"/>
                  <a:gd name="connsiteY0" fmla="*/ 0 h 771964"/>
                  <a:gd name="connsiteX1" fmla="*/ 1449913 w 1449913"/>
                  <a:gd name="connsiteY1" fmla="*/ 0 h 771964"/>
                  <a:gd name="connsiteX2" fmla="*/ 1304657 w 1449913"/>
                  <a:gd name="connsiteY2" fmla="*/ 768404 h 771964"/>
                  <a:gd name="connsiteX3" fmla="*/ 0 w 1449913"/>
                  <a:gd name="connsiteY3" fmla="*/ 771964 h 771964"/>
                  <a:gd name="connsiteX4" fmla="*/ 433913 w 1449913"/>
                  <a:gd name="connsiteY4" fmla="*/ 0 h 771964"/>
                  <a:gd name="connsiteX0" fmla="*/ 433913 w 1449913"/>
                  <a:gd name="connsiteY0" fmla="*/ 0 h 774176"/>
                  <a:gd name="connsiteX1" fmla="*/ 1449913 w 1449913"/>
                  <a:gd name="connsiteY1" fmla="*/ 0 h 774176"/>
                  <a:gd name="connsiteX2" fmla="*/ 1306795 w 1449913"/>
                  <a:gd name="connsiteY2" fmla="*/ 774176 h 774176"/>
                  <a:gd name="connsiteX3" fmla="*/ 0 w 1449913"/>
                  <a:gd name="connsiteY3" fmla="*/ 771964 h 774176"/>
                  <a:gd name="connsiteX4" fmla="*/ 433913 w 1449913"/>
                  <a:gd name="connsiteY4" fmla="*/ 0 h 774176"/>
                  <a:gd name="connsiteX0" fmla="*/ 429635 w 1445635"/>
                  <a:gd name="connsiteY0" fmla="*/ 0 h 777737"/>
                  <a:gd name="connsiteX1" fmla="*/ 1445635 w 1445635"/>
                  <a:gd name="connsiteY1" fmla="*/ 0 h 777737"/>
                  <a:gd name="connsiteX2" fmla="*/ 1302517 w 1445635"/>
                  <a:gd name="connsiteY2" fmla="*/ 774176 h 777737"/>
                  <a:gd name="connsiteX3" fmla="*/ 0 w 1445635"/>
                  <a:gd name="connsiteY3" fmla="*/ 777737 h 777737"/>
                  <a:gd name="connsiteX4" fmla="*/ 429635 w 1445635"/>
                  <a:gd name="connsiteY4" fmla="*/ 0 h 777737"/>
                  <a:gd name="connsiteX0" fmla="*/ 431773 w 1447773"/>
                  <a:gd name="connsiteY0" fmla="*/ 0 h 774176"/>
                  <a:gd name="connsiteX1" fmla="*/ 1447773 w 1447773"/>
                  <a:gd name="connsiteY1" fmla="*/ 0 h 774176"/>
                  <a:gd name="connsiteX2" fmla="*/ 1304655 w 1447773"/>
                  <a:gd name="connsiteY2" fmla="*/ 774176 h 774176"/>
                  <a:gd name="connsiteX3" fmla="*/ 0 w 1447773"/>
                  <a:gd name="connsiteY3" fmla="*/ 773889 h 774176"/>
                  <a:gd name="connsiteX4" fmla="*/ 431773 w 1447773"/>
                  <a:gd name="connsiteY4" fmla="*/ 0 h 774176"/>
                  <a:gd name="connsiteX0" fmla="*/ 429634 w 1447773"/>
                  <a:gd name="connsiteY0" fmla="*/ 0 h 774176"/>
                  <a:gd name="connsiteX1" fmla="*/ 1447773 w 1447773"/>
                  <a:gd name="connsiteY1" fmla="*/ 0 h 774176"/>
                  <a:gd name="connsiteX2" fmla="*/ 1304655 w 1447773"/>
                  <a:gd name="connsiteY2" fmla="*/ 774176 h 774176"/>
                  <a:gd name="connsiteX3" fmla="*/ 0 w 1447773"/>
                  <a:gd name="connsiteY3" fmla="*/ 773889 h 774176"/>
                  <a:gd name="connsiteX4" fmla="*/ 429634 w 1447773"/>
                  <a:gd name="connsiteY4" fmla="*/ 0 h 774176"/>
                  <a:gd name="connsiteX0" fmla="*/ 436049 w 1454188"/>
                  <a:gd name="connsiteY0" fmla="*/ 0 h 774176"/>
                  <a:gd name="connsiteX1" fmla="*/ 1454188 w 1454188"/>
                  <a:gd name="connsiteY1" fmla="*/ 0 h 774176"/>
                  <a:gd name="connsiteX2" fmla="*/ 1311070 w 1454188"/>
                  <a:gd name="connsiteY2" fmla="*/ 774176 h 774176"/>
                  <a:gd name="connsiteX3" fmla="*/ 0 w 1454188"/>
                  <a:gd name="connsiteY3" fmla="*/ 773889 h 774176"/>
                  <a:gd name="connsiteX4" fmla="*/ 436049 w 1454188"/>
                  <a:gd name="connsiteY4" fmla="*/ 0 h 774176"/>
                  <a:gd name="connsiteX0" fmla="*/ 436049 w 1458640"/>
                  <a:gd name="connsiteY0" fmla="*/ 0 h 774176"/>
                  <a:gd name="connsiteX1" fmla="*/ 1454188 w 1458640"/>
                  <a:gd name="connsiteY1" fmla="*/ 0 h 774176"/>
                  <a:gd name="connsiteX2" fmla="*/ 1458640 w 1458640"/>
                  <a:gd name="connsiteY2" fmla="*/ 774176 h 774176"/>
                  <a:gd name="connsiteX3" fmla="*/ 0 w 1458640"/>
                  <a:gd name="connsiteY3" fmla="*/ 773889 h 774176"/>
                  <a:gd name="connsiteX4" fmla="*/ 436049 w 1458640"/>
                  <a:gd name="connsiteY4" fmla="*/ 0 h 774176"/>
                  <a:gd name="connsiteX0" fmla="*/ 436049 w 1454363"/>
                  <a:gd name="connsiteY0" fmla="*/ 0 h 774176"/>
                  <a:gd name="connsiteX1" fmla="*/ 1454188 w 1454363"/>
                  <a:gd name="connsiteY1" fmla="*/ 0 h 774176"/>
                  <a:gd name="connsiteX2" fmla="*/ 1454363 w 1454363"/>
                  <a:gd name="connsiteY2" fmla="*/ 774176 h 774176"/>
                  <a:gd name="connsiteX3" fmla="*/ 0 w 1454363"/>
                  <a:gd name="connsiteY3" fmla="*/ 773889 h 774176"/>
                  <a:gd name="connsiteX4" fmla="*/ 436049 w 1454363"/>
                  <a:gd name="connsiteY4" fmla="*/ 0 h 774176"/>
                  <a:gd name="connsiteX0" fmla="*/ 369749 w 1388063"/>
                  <a:gd name="connsiteY0" fmla="*/ 0 h 774176"/>
                  <a:gd name="connsiteX1" fmla="*/ 1387888 w 1388063"/>
                  <a:gd name="connsiteY1" fmla="*/ 0 h 774176"/>
                  <a:gd name="connsiteX2" fmla="*/ 1388063 w 1388063"/>
                  <a:gd name="connsiteY2" fmla="*/ 774176 h 774176"/>
                  <a:gd name="connsiteX3" fmla="*/ 0 w 1388063"/>
                  <a:gd name="connsiteY3" fmla="*/ 771964 h 774176"/>
                  <a:gd name="connsiteX4" fmla="*/ 369749 w 1388063"/>
                  <a:gd name="connsiteY4" fmla="*/ 0 h 774176"/>
                  <a:gd name="connsiteX0" fmla="*/ 236254 w 1388063"/>
                  <a:gd name="connsiteY0" fmla="*/ 0 h 774176"/>
                  <a:gd name="connsiteX1" fmla="*/ 1387888 w 1388063"/>
                  <a:gd name="connsiteY1" fmla="*/ 0 h 774176"/>
                  <a:gd name="connsiteX2" fmla="*/ 1388063 w 1388063"/>
                  <a:gd name="connsiteY2" fmla="*/ 774176 h 774176"/>
                  <a:gd name="connsiteX3" fmla="*/ 0 w 1388063"/>
                  <a:gd name="connsiteY3" fmla="*/ 771964 h 774176"/>
                  <a:gd name="connsiteX4" fmla="*/ 236254 w 1388063"/>
                  <a:gd name="connsiteY4" fmla="*/ 0 h 77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063" h="774176">
                    <a:moveTo>
                      <a:pt x="236254" y="0"/>
                    </a:moveTo>
                    <a:lnTo>
                      <a:pt x="1387888" y="0"/>
                    </a:lnTo>
                    <a:cubicBezTo>
                      <a:pt x="1387946" y="258059"/>
                      <a:pt x="1388005" y="516117"/>
                      <a:pt x="1388063" y="774176"/>
                    </a:cubicBezTo>
                    <a:lnTo>
                      <a:pt x="0" y="771964"/>
                    </a:lnTo>
                    <a:lnTo>
                      <a:pt x="236254" y="0"/>
                    </a:lnTo>
                    <a:close/>
                  </a:path>
                </a:pathLst>
              </a:custGeom>
              <a:solidFill>
                <a:srgbClr val="595959">
                  <a:alpha val="91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27" name="Rectangle 35"/>
              <p:cNvSpPr/>
              <p:nvPr/>
            </p:nvSpPr>
            <p:spPr>
              <a:xfrm rot="16200000" flipV="1">
                <a:off x="1466641" y="3149676"/>
                <a:ext cx="1124549" cy="1976580"/>
              </a:xfrm>
              <a:prstGeom prst="rect">
                <a:avLst/>
              </a:prstGeom>
              <a:solidFill>
                <a:srgbClr val="5959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28" name="Oval 44"/>
              <p:cNvSpPr/>
              <p:nvPr/>
            </p:nvSpPr>
            <p:spPr>
              <a:xfrm>
                <a:off x="476297" y="3577377"/>
                <a:ext cx="1122704" cy="1122704"/>
              </a:xfrm>
              <a:prstGeom prst="ellipse">
                <a:avLst/>
              </a:prstGeom>
              <a:solidFill>
                <a:srgbClr val="5959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5" name="Oval 51"/>
          <p:cNvSpPr/>
          <p:nvPr/>
        </p:nvSpPr>
        <p:spPr>
          <a:xfrm>
            <a:off x="268678" y="2238355"/>
            <a:ext cx="745665" cy="745665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8C100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rPr>
              <a:t></a:t>
            </a:r>
          </a:p>
        </p:txBody>
      </p:sp>
      <p:sp>
        <p:nvSpPr>
          <p:cNvPr id="36" name="Oval 52"/>
          <p:cNvSpPr/>
          <p:nvPr/>
        </p:nvSpPr>
        <p:spPr>
          <a:xfrm>
            <a:off x="268678" y="3309473"/>
            <a:ext cx="745665" cy="745665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rPr>
              <a:t>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37" name="Oval 53"/>
          <p:cNvSpPr/>
          <p:nvPr/>
        </p:nvSpPr>
        <p:spPr>
          <a:xfrm>
            <a:off x="268678" y="4408810"/>
            <a:ext cx="745665" cy="745665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rPr>
              <a:t>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39" name="Text Placeholder 33"/>
          <p:cNvSpPr txBox="1">
            <a:spLocks/>
          </p:cNvSpPr>
          <p:nvPr/>
        </p:nvSpPr>
        <p:spPr>
          <a:xfrm>
            <a:off x="1184221" y="2429115"/>
            <a:ext cx="1279579" cy="42015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1400" b="1" dirty="0">
                <a:solidFill>
                  <a:srgbClr val="FFFFFF"/>
                </a:solidFill>
                <a:latin typeface="Roboto medium"/>
              </a:rPr>
              <a:t>5. Faktury VAT (JPK_FA) </a:t>
            </a:r>
            <a:endParaRPr lang="en-AU" sz="1400" dirty="0">
              <a:solidFill>
                <a:srgbClr val="FFFFFF"/>
              </a:solidFill>
              <a:latin typeface="Roboto medium"/>
            </a:endParaRPr>
          </a:p>
        </p:txBody>
      </p:sp>
      <p:sp>
        <p:nvSpPr>
          <p:cNvPr id="40" name="Text Placeholder 33"/>
          <p:cNvSpPr txBox="1">
            <a:spLocks/>
          </p:cNvSpPr>
          <p:nvPr/>
        </p:nvSpPr>
        <p:spPr>
          <a:xfrm>
            <a:off x="1106351" y="3227114"/>
            <a:ext cx="1381877" cy="42015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l-PL" sz="1400" b="1" dirty="0">
                <a:solidFill>
                  <a:srgbClr val="FFFFFF"/>
                </a:solidFill>
                <a:latin typeface="Roboto medium"/>
              </a:rPr>
              <a:t>6. Podatkowa księga przychodów i rozchodów (JPK_PKPIR) </a:t>
            </a:r>
            <a:endParaRPr lang="en-AU" sz="1400" dirty="0">
              <a:solidFill>
                <a:srgbClr val="FFFFFF"/>
              </a:solidFill>
              <a:latin typeface="Roboto medium"/>
            </a:endParaRPr>
          </a:p>
        </p:txBody>
      </p:sp>
      <p:sp>
        <p:nvSpPr>
          <p:cNvPr id="41" name="Text Placeholder 33"/>
          <p:cNvSpPr txBox="1">
            <a:spLocks/>
          </p:cNvSpPr>
          <p:nvPr/>
        </p:nvSpPr>
        <p:spPr>
          <a:xfrm>
            <a:off x="1145035" y="4462490"/>
            <a:ext cx="1343193" cy="42015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1400" b="1" dirty="0">
                <a:solidFill>
                  <a:srgbClr val="FFFFFF"/>
                </a:solidFill>
                <a:latin typeface="Roboto medium"/>
              </a:rPr>
              <a:t>7. </a:t>
            </a:r>
            <a:r>
              <a:rPr lang="en-AU" sz="1400" b="1" dirty="0" err="1">
                <a:solidFill>
                  <a:srgbClr val="FFFFFF"/>
                </a:solidFill>
                <a:latin typeface="Roboto medium"/>
              </a:rPr>
              <a:t>Ewidencja</a:t>
            </a:r>
            <a:r>
              <a:rPr lang="en-AU" sz="1400" b="1" dirty="0">
                <a:solidFill>
                  <a:srgbClr val="FFFFFF"/>
                </a:solidFill>
                <a:latin typeface="Roboto medium"/>
              </a:rPr>
              <a:t> </a:t>
            </a:r>
            <a:r>
              <a:rPr lang="en-AU" sz="1400" b="1" dirty="0" err="1">
                <a:solidFill>
                  <a:srgbClr val="FFFFFF"/>
                </a:solidFill>
                <a:latin typeface="Roboto medium"/>
              </a:rPr>
              <a:t>przychodów</a:t>
            </a:r>
            <a:r>
              <a:rPr lang="en-AU" sz="1400" b="1" dirty="0">
                <a:solidFill>
                  <a:srgbClr val="FFFFFF"/>
                </a:solidFill>
                <a:latin typeface="Roboto medium"/>
              </a:rPr>
              <a:t> (JPK_EWP) </a:t>
            </a:r>
            <a:endParaRPr lang="en-AU" sz="1400" dirty="0">
              <a:solidFill>
                <a:srgbClr val="FFFFFF"/>
              </a:solidFill>
              <a:latin typeface="Roboto medium"/>
            </a:endParaRPr>
          </a:p>
        </p:txBody>
      </p:sp>
      <p:sp>
        <p:nvSpPr>
          <p:cNvPr id="43" name="Text Placeholder 32"/>
          <p:cNvSpPr txBox="1">
            <a:spLocks/>
          </p:cNvSpPr>
          <p:nvPr/>
        </p:nvSpPr>
        <p:spPr>
          <a:xfrm>
            <a:off x="3399209" y="2496922"/>
            <a:ext cx="5139210" cy="7385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000" dirty="0">
                <a:solidFill>
                  <a:srgbClr val="FFFFFF"/>
                </a:solidFill>
                <a:latin typeface="Roboto light"/>
              </a:rPr>
              <a:t>czyli ewidencja faktur sprzedaży. Właściwie jest rozszerzeniem JPK_VAT. Plik stanowi pełne odzwierciedlenie faktur VAT </a:t>
            </a:r>
            <a:br>
              <a:rPr lang="pl-PL" sz="1000" dirty="0">
                <a:solidFill>
                  <a:srgbClr val="FFFFFF"/>
                </a:solidFill>
                <a:latin typeface="Roboto light"/>
              </a:rPr>
            </a:br>
            <a:r>
              <a:rPr lang="pl-PL" sz="1000" dirty="0">
                <a:solidFill>
                  <a:srgbClr val="FFFFFF"/>
                </a:solidFill>
                <a:latin typeface="Roboto light"/>
              </a:rPr>
              <a:t>w danym okresie. Zawiera pozycje towarowe każdej faktury oraz informację </a:t>
            </a:r>
            <a:r>
              <a:rPr lang="pl-PL" sz="1000" dirty="0" smtClean="0">
                <a:solidFill>
                  <a:srgbClr val="FFFFFF"/>
                </a:solidFill>
                <a:latin typeface="Roboto light"/>
              </a:rPr>
              <a:t>o </a:t>
            </a:r>
            <a:r>
              <a:rPr lang="pl-PL" sz="1000" dirty="0">
                <a:solidFill>
                  <a:srgbClr val="FFFFFF"/>
                </a:solidFill>
                <a:latin typeface="Roboto light"/>
              </a:rPr>
              <a:t>samej transakcji, np. dla faktury korygującej przedstawiona jest przyczyna korekty. Faktury zakupu nie podlegają strukturze JPK</a:t>
            </a:r>
          </a:p>
        </p:txBody>
      </p:sp>
      <p:sp>
        <p:nvSpPr>
          <p:cNvPr id="44" name="Text Placeholder 32"/>
          <p:cNvSpPr txBox="1">
            <a:spLocks/>
          </p:cNvSpPr>
          <p:nvPr/>
        </p:nvSpPr>
        <p:spPr>
          <a:xfrm>
            <a:off x="3424159" y="3413948"/>
            <a:ext cx="5157948" cy="7385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pl-PL" sz="1100" dirty="0">
                <a:solidFill>
                  <a:srgbClr val="FFFFFF"/>
                </a:solidFill>
                <a:latin typeface="Roboto light"/>
              </a:rPr>
              <a:t>dotyczy mniejszych podatników, którzy korzystają z podatkowej księgi przychodów </a:t>
            </a:r>
            <a:r>
              <a:rPr lang="pl-PL" sz="1100" dirty="0" smtClean="0">
                <a:solidFill>
                  <a:srgbClr val="FFFFFF"/>
                </a:solidFill>
                <a:latin typeface="Roboto light"/>
              </a:rPr>
              <a:t>i </a:t>
            </a:r>
            <a:r>
              <a:rPr lang="pl-PL" sz="1100" dirty="0">
                <a:solidFill>
                  <a:srgbClr val="FFFFFF"/>
                </a:solidFill>
                <a:latin typeface="Roboto light"/>
              </a:rPr>
              <a:t>rozchodów. Strukturę sporządzają wyłącznie przedsiębiorcy z </a:t>
            </a:r>
            <a:r>
              <a:rPr lang="pl-PL" sz="1100" dirty="0" err="1">
                <a:solidFill>
                  <a:srgbClr val="FFFFFF"/>
                </a:solidFill>
                <a:latin typeface="Roboto light"/>
              </a:rPr>
              <a:t>KPiR</a:t>
            </a:r>
            <a:r>
              <a:rPr lang="pl-PL" sz="1100" dirty="0">
                <a:solidFill>
                  <a:srgbClr val="FFFFFF"/>
                </a:solidFill>
                <a:latin typeface="Roboto light"/>
              </a:rPr>
              <a:t> w formie elektronicznej</a:t>
            </a:r>
          </a:p>
        </p:txBody>
      </p:sp>
      <p:sp>
        <p:nvSpPr>
          <p:cNvPr id="45" name="Text Placeholder 32"/>
          <p:cNvSpPr txBox="1">
            <a:spLocks/>
          </p:cNvSpPr>
          <p:nvPr/>
        </p:nvSpPr>
        <p:spPr>
          <a:xfrm>
            <a:off x="3422173" y="4303314"/>
            <a:ext cx="5015708" cy="7385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pl-PL" sz="1050" dirty="0">
                <a:solidFill>
                  <a:srgbClr val="FFFFFF"/>
                </a:solidFill>
                <a:latin typeface="Roboto light"/>
              </a:rPr>
              <a:t>struktura przeznaczona wyłącznie dla firm prowadzących ewidencję przychodów (podatników ryczałtowych), zawiera m.in. kwoty poszczególnych przychodów czy daty wpisów</a:t>
            </a:r>
          </a:p>
        </p:txBody>
      </p:sp>
      <p:sp>
        <p:nvSpPr>
          <p:cNvPr id="46" name="Text Placeholder 32"/>
          <p:cNvSpPr txBox="1">
            <a:spLocks/>
          </p:cNvSpPr>
          <p:nvPr/>
        </p:nvSpPr>
        <p:spPr>
          <a:xfrm>
            <a:off x="3447573" y="5233724"/>
            <a:ext cx="4302815" cy="7385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100" dirty="0">
                <a:solidFill>
                  <a:srgbClr val="FFFFFF"/>
                </a:solidFill>
                <a:latin typeface="Roboto light"/>
              </a:rPr>
              <a:t>zawiera m.in. wszystkie informacje o zakupie i sprzedaży VAT za dany miesiąc. Dla każdej z transakcji wykazywane są m. in. numery dokumentów, numer i nazwa kontrahenta, daty sprzedaży, zakupu, wartość transakcji</a:t>
            </a:r>
          </a:p>
        </p:txBody>
      </p:sp>
    </p:spTree>
    <p:extLst>
      <p:ext uri="{BB962C8B-B14F-4D97-AF65-F5344CB8AC3E}">
        <p14:creationId xmlns:p14="http://schemas.microsoft.com/office/powerpoint/2010/main" val="397649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/>
      <p:bldP spid="40" grpId="0"/>
      <p:bldP spid="41" grpId="0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375138" y="1418254"/>
            <a:ext cx="8311662" cy="1578096"/>
            <a:chOff x="375138" y="1736999"/>
            <a:chExt cx="8311662" cy="1341360"/>
          </a:xfrm>
        </p:grpSpPr>
        <p:sp>
          <p:nvSpPr>
            <p:cNvPr id="6" name="Dowolny kształt 5"/>
            <p:cNvSpPr/>
            <p:nvPr/>
          </p:nvSpPr>
          <p:spPr>
            <a:xfrm>
              <a:off x="375138" y="1736999"/>
              <a:ext cx="8311662" cy="631800"/>
            </a:xfrm>
            <a:custGeom>
              <a:avLst/>
              <a:gdLst>
                <a:gd name="connsiteX0" fmla="*/ 0 w 8311662"/>
                <a:gd name="connsiteY0" fmla="*/ 105302 h 631800"/>
                <a:gd name="connsiteX1" fmla="*/ 105302 w 8311662"/>
                <a:gd name="connsiteY1" fmla="*/ 0 h 631800"/>
                <a:gd name="connsiteX2" fmla="*/ 8206360 w 8311662"/>
                <a:gd name="connsiteY2" fmla="*/ 0 h 631800"/>
                <a:gd name="connsiteX3" fmla="*/ 8311662 w 8311662"/>
                <a:gd name="connsiteY3" fmla="*/ 105302 h 631800"/>
                <a:gd name="connsiteX4" fmla="*/ 8311662 w 8311662"/>
                <a:gd name="connsiteY4" fmla="*/ 526498 h 631800"/>
                <a:gd name="connsiteX5" fmla="*/ 8206360 w 8311662"/>
                <a:gd name="connsiteY5" fmla="*/ 631800 h 631800"/>
                <a:gd name="connsiteX6" fmla="*/ 105302 w 8311662"/>
                <a:gd name="connsiteY6" fmla="*/ 631800 h 631800"/>
                <a:gd name="connsiteX7" fmla="*/ 0 w 8311662"/>
                <a:gd name="connsiteY7" fmla="*/ 526498 h 631800"/>
                <a:gd name="connsiteX8" fmla="*/ 0 w 8311662"/>
                <a:gd name="connsiteY8" fmla="*/ 105302 h 6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11662" h="631800">
                  <a:moveTo>
                    <a:pt x="0" y="105302"/>
                  </a:moveTo>
                  <a:cubicBezTo>
                    <a:pt x="0" y="47145"/>
                    <a:pt x="47145" y="0"/>
                    <a:pt x="105302" y="0"/>
                  </a:cubicBezTo>
                  <a:lnTo>
                    <a:pt x="8206360" y="0"/>
                  </a:lnTo>
                  <a:cubicBezTo>
                    <a:pt x="8264517" y="0"/>
                    <a:pt x="8311662" y="47145"/>
                    <a:pt x="8311662" y="105302"/>
                  </a:cubicBezTo>
                  <a:lnTo>
                    <a:pt x="8311662" y="526498"/>
                  </a:lnTo>
                  <a:cubicBezTo>
                    <a:pt x="8311662" y="584655"/>
                    <a:pt x="8264517" y="631800"/>
                    <a:pt x="8206360" y="631800"/>
                  </a:cubicBezTo>
                  <a:lnTo>
                    <a:pt x="105302" y="631800"/>
                  </a:lnTo>
                  <a:cubicBezTo>
                    <a:pt x="47145" y="631800"/>
                    <a:pt x="0" y="584655"/>
                    <a:pt x="0" y="526498"/>
                  </a:cubicBezTo>
                  <a:lnTo>
                    <a:pt x="0" y="105302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712" tIns="133712" rIns="133712" bIns="133712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700" b="1" kern="1200" dirty="0" smtClean="0"/>
                <a:t>JPK_VAT s</a:t>
              </a:r>
              <a:r>
                <a:rPr lang="pl-PL" sz="2700" b="1" i="0" kern="1200" baseline="0" dirty="0" smtClean="0"/>
                <a:t>kładamy</a:t>
              </a:r>
              <a:endParaRPr lang="pl-PL" sz="2700" kern="1200" dirty="0"/>
            </a:p>
          </p:txBody>
        </p:sp>
        <p:sp>
          <p:nvSpPr>
            <p:cNvPr id="7" name="Dowolny kształt 6"/>
            <p:cNvSpPr/>
            <p:nvPr/>
          </p:nvSpPr>
          <p:spPr>
            <a:xfrm>
              <a:off x="375138" y="2446559"/>
              <a:ext cx="8311662" cy="631800"/>
            </a:xfrm>
            <a:custGeom>
              <a:avLst/>
              <a:gdLst>
                <a:gd name="connsiteX0" fmla="*/ 0 w 8311662"/>
                <a:gd name="connsiteY0" fmla="*/ 105302 h 631800"/>
                <a:gd name="connsiteX1" fmla="*/ 105302 w 8311662"/>
                <a:gd name="connsiteY1" fmla="*/ 0 h 631800"/>
                <a:gd name="connsiteX2" fmla="*/ 8206360 w 8311662"/>
                <a:gd name="connsiteY2" fmla="*/ 0 h 631800"/>
                <a:gd name="connsiteX3" fmla="*/ 8311662 w 8311662"/>
                <a:gd name="connsiteY3" fmla="*/ 105302 h 631800"/>
                <a:gd name="connsiteX4" fmla="*/ 8311662 w 8311662"/>
                <a:gd name="connsiteY4" fmla="*/ 526498 h 631800"/>
                <a:gd name="connsiteX5" fmla="*/ 8206360 w 8311662"/>
                <a:gd name="connsiteY5" fmla="*/ 631800 h 631800"/>
                <a:gd name="connsiteX6" fmla="*/ 105302 w 8311662"/>
                <a:gd name="connsiteY6" fmla="*/ 631800 h 631800"/>
                <a:gd name="connsiteX7" fmla="*/ 0 w 8311662"/>
                <a:gd name="connsiteY7" fmla="*/ 526498 h 631800"/>
                <a:gd name="connsiteX8" fmla="*/ 0 w 8311662"/>
                <a:gd name="connsiteY8" fmla="*/ 105302 h 6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11662" h="631800">
                  <a:moveTo>
                    <a:pt x="0" y="105302"/>
                  </a:moveTo>
                  <a:cubicBezTo>
                    <a:pt x="0" y="47145"/>
                    <a:pt x="47145" y="0"/>
                    <a:pt x="105302" y="0"/>
                  </a:cubicBezTo>
                  <a:lnTo>
                    <a:pt x="8206360" y="0"/>
                  </a:lnTo>
                  <a:cubicBezTo>
                    <a:pt x="8264517" y="0"/>
                    <a:pt x="8311662" y="47145"/>
                    <a:pt x="8311662" y="105302"/>
                  </a:cubicBezTo>
                  <a:lnTo>
                    <a:pt x="8311662" y="526498"/>
                  </a:lnTo>
                  <a:cubicBezTo>
                    <a:pt x="8311662" y="584655"/>
                    <a:pt x="8264517" y="631800"/>
                    <a:pt x="8206360" y="631800"/>
                  </a:cubicBezTo>
                  <a:lnTo>
                    <a:pt x="105302" y="631800"/>
                  </a:lnTo>
                  <a:cubicBezTo>
                    <a:pt x="47145" y="631800"/>
                    <a:pt x="0" y="584655"/>
                    <a:pt x="0" y="526498"/>
                  </a:cubicBezTo>
                  <a:lnTo>
                    <a:pt x="0" y="10530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712" tIns="133712" rIns="133712" bIns="133712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700" b="1" i="0" kern="1200" baseline="0" dirty="0" smtClean="0"/>
                <a:t>bez wezwania do szefa KAS</a:t>
              </a:r>
              <a:endParaRPr lang="pl-PL" sz="2700" b="1" kern="1200" dirty="0"/>
            </a:p>
          </p:txBody>
        </p:sp>
      </p:grpSp>
      <p:sp>
        <p:nvSpPr>
          <p:cNvPr id="2" name="pole tekstowe 1"/>
          <p:cNvSpPr txBox="1"/>
          <p:nvPr/>
        </p:nvSpPr>
        <p:spPr>
          <a:xfrm>
            <a:off x="506666" y="6502683"/>
            <a:ext cx="471795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tx2">
                    <a:lumMod val="75000"/>
                  </a:schemeClr>
                </a:solidFill>
              </a:rPr>
              <a:t>Art</a:t>
            </a:r>
            <a:r>
              <a:rPr lang="pl-PL" sz="1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pl-PL" sz="1000" dirty="0">
                <a:solidFill>
                  <a:schemeClr val="tx2">
                    <a:lumMod val="75000"/>
                  </a:schemeClr>
                </a:solidFill>
              </a:rPr>
              <a:t>82 § </a:t>
            </a:r>
            <a:r>
              <a:rPr lang="pl-PL" sz="1000" dirty="0" smtClean="0">
                <a:solidFill>
                  <a:schemeClr val="tx2">
                    <a:lumMod val="75000"/>
                  </a:schemeClr>
                </a:solidFill>
              </a:rPr>
              <a:t>1b Ordynacji </a:t>
            </a:r>
            <a:r>
              <a:rPr lang="pl-PL" sz="1000" dirty="0">
                <a:solidFill>
                  <a:schemeClr val="tx2">
                    <a:lumMod val="75000"/>
                  </a:schemeClr>
                </a:solidFill>
              </a:rPr>
              <a:t>podatkowej </a:t>
            </a:r>
            <a:r>
              <a:rPr lang="pl-PL" sz="1000" dirty="0" smtClean="0">
                <a:solidFill>
                  <a:schemeClr val="tx2">
                    <a:lumMod val="75000"/>
                  </a:schemeClr>
                </a:solidFill>
              </a:rPr>
              <a:t> (tekst jedn. Dz. U. z 2017, poz.  201 ze zm.)  </a:t>
            </a:r>
            <a:endParaRPr lang="pl-PL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 Placeholder 32"/>
          <p:cNvSpPr txBox="1">
            <a:spLocks/>
          </p:cNvSpPr>
          <p:nvPr/>
        </p:nvSpPr>
        <p:spPr>
          <a:xfrm>
            <a:off x="373224" y="3352498"/>
            <a:ext cx="8593493" cy="249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pl-PL" sz="2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73224" y="3231561"/>
            <a:ext cx="841621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93345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v"/>
            </a:pPr>
            <a:r>
              <a:rPr lang="pl-PL" sz="2100" dirty="0"/>
              <a:t>za pomocą środków komunikacji elektronicznej</a:t>
            </a:r>
          </a:p>
          <a:p>
            <a:pPr marL="342900" lvl="1" indent="-342900" defTabSz="93345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v"/>
            </a:pPr>
            <a:r>
              <a:rPr lang="pl-PL" sz="2100" b="1" dirty="0"/>
              <a:t>w postaci elektronicznej </a:t>
            </a:r>
            <a:r>
              <a:rPr lang="pl-PL" sz="2100" dirty="0"/>
              <a:t>odpowiadającej określonej strukturze logicznej, na zasadach dotyczących przesyłania ksiąg podatkowych </a:t>
            </a:r>
          </a:p>
          <a:p>
            <a:pPr marL="342900" lvl="1" indent="-342900" defTabSz="93345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l-PL" sz="2100" dirty="0"/>
              <a:t>za okresy </a:t>
            </a:r>
            <a:r>
              <a:rPr lang="pl-PL" sz="2100" b="1" dirty="0"/>
              <a:t>miesięczne</a:t>
            </a:r>
            <a:r>
              <a:rPr lang="pl-PL" sz="2100" dirty="0"/>
              <a:t> w terminie do 25. dnia miesiąca następującego po każdym kolejnym miesiącu</a:t>
            </a:r>
          </a:p>
          <a:p>
            <a:pPr marL="342900" lvl="1" indent="-342900" defTabSz="93345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v"/>
            </a:pPr>
            <a:r>
              <a:rPr lang="pl-PL" sz="2100" dirty="0">
                <a:solidFill>
                  <a:srgbClr val="C00000"/>
                </a:solidFill>
              </a:rPr>
              <a:t>UWAGA! JPK_VAT należy wysyłać co miesiąc nawet, gdy podatnik rozlicza się kwartalnie </a:t>
            </a:r>
          </a:p>
        </p:txBody>
      </p:sp>
    </p:spTree>
    <p:extLst>
      <p:ext uri="{BB962C8B-B14F-4D97-AF65-F5344CB8AC3E}">
        <p14:creationId xmlns:p14="http://schemas.microsoft.com/office/powerpoint/2010/main" val="11382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 3"/>
          <p:cNvSpPr/>
          <p:nvPr/>
        </p:nvSpPr>
        <p:spPr>
          <a:xfrm>
            <a:off x="307910" y="1525330"/>
            <a:ext cx="8528179" cy="1753903"/>
          </a:xfrm>
          <a:custGeom>
            <a:avLst/>
            <a:gdLst>
              <a:gd name="connsiteX0" fmla="*/ 0 w 6542468"/>
              <a:gd name="connsiteY0" fmla="*/ 292323 h 1753903"/>
              <a:gd name="connsiteX1" fmla="*/ 292323 w 6542468"/>
              <a:gd name="connsiteY1" fmla="*/ 0 h 1753903"/>
              <a:gd name="connsiteX2" fmla="*/ 6250145 w 6542468"/>
              <a:gd name="connsiteY2" fmla="*/ 0 h 1753903"/>
              <a:gd name="connsiteX3" fmla="*/ 6542468 w 6542468"/>
              <a:gd name="connsiteY3" fmla="*/ 292323 h 1753903"/>
              <a:gd name="connsiteX4" fmla="*/ 6542468 w 6542468"/>
              <a:gd name="connsiteY4" fmla="*/ 1461580 h 1753903"/>
              <a:gd name="connsiteX5" fmla="*/ 6250145 w 6542468"/>
              <a:gd name="connsiteY5" fmla="*/ 1753903 h 1753903"/>
              <a:gd name="connsiteX6" fmla="*/ 292323 w 6542468"/>
              <a:gd name="connsiteY6" fmla="*/ 1753903 h 1753903"/>
              <a:gd name="connsiteX7" fmla="*/ 0 w 6542468"/>
              <a:gd name="connsiteY7" fmla="*/ 1461580 h 1753903"/>
              <a:gd name="connsiteX8" fmla="*/ 0 w 6542468"/>
              <a:gd name="connsiteY8" fmla="*/ 292323 h 175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2468" h="1753903">
                <a:moveTo>
                  <a:pt x="0" y="292323"/>
                </a:moveTo>
                <a:cubicBezTo>
                  <a:pt x="0" y="130877"/>
                  <a:pt x="130877" y="0"/>
                  <a:pt x="292323" y="0"/>
                </a:cubicBezTo>
                <a:lnTo>
                  <a:pt x="6250145" y="0"/>
                </a:lnTo>
                <a:cubicBezTo>
                  <a:pt x="6411591" y="0"/>
                  <a:pt x="6542468" y="130877"/>
                  <a:pt x="6542468" y="292323"/>
                </a:cubicBezTo>
                <a:lnTo>
                  <a:pt x="6542468" y="1461580"/>
                </a:lnTo>
                <a:cubicBezTo>
                  <a:pt x="6542468" y="1623026"/>
                  <a:pt x="6411591" y="1753903"/>
                  <a:pt x="6250145" y="1753903"/>
                </a:cubicBezTo>
                <a:lnTo>
                  <a:pt x="292323" y="1753903"/>
                </a:lnTo>
                <a:cubicBezTo>
                  <a:pt x="130877" y="1753903"/>
                  <a:pt x="0" y="1623026"/>
                  <a:pt x="0" y="1461580"/>
                </a:cubicBezTo>
                <a:lnTo>
                  <a:pt x="0" y="292323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678" tIns="184678" rIns="184678" bIns="184678" numCol="1" spcCol="1270" anchor="ctr" anchorCtr="0">
            <a:noAutofit/>
          </a:bodyPr>
          <a:lstStyle/>
          <a:p>
            <a:pPr lvl="0" algn="ctr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600" kern="1200" dirty="0" smtClean="0"/>
              <a:t>JPK_VAT jest traktowany jak deklaracja podatkowa w rozumieniu art. 3 pkt 5 Ordynacji podatkowej </a:t>
            </a:r>
            <a:endParaRPr lang="pl-PL" sz="2600" kern="1200" dirty="0"/>
          </a:p>
        </p:txBody>
      </p:sp>
      <p:sp>
        <p:nvSpPr>
          <p:cNvPr id="5" name="Dowolny kształt 4"/>
          <p:cNvSpPr/>
          <p:nvPr/>
        </p:nvSpPr>
        <p:spPr>
          <a:xfrm>
            <a:off x="307910" y="3460652"/>
            <a:ext cx="8528179" cy="2405576"/>
          </a:xfrm>
          <a:custGeom>
            <a:avLst/>
            <a:gdLst>
              <a:gd name="connsiteX0" fmla="*/ 0 w 6542468"/>
              <a:gd name="connsiteY0" fmla="*/ 292323 h 1753903"/>
              <a:gd name="connsiteX1" fmla="*/ 292323 w 6542468"/>
              <a:gd name="connsiteY1" fmla="*/ 0 h 1753903"/>
              <a:gd name="connsiteX2" fmla="*/ 6250145 w 6542468"/>
              <a:gd name="connsiteY2" fmla="*/ 0 h 1753903"/>
              <a:gd name="connsiteX3" fmla="*/ 6542468 w 6542468"/>
              <a:gd name="connsiteY3" fmla="*/ 292323 h 1753903"/>
              <a:gd name="connsiteX4" fmla="*/ 6542468 w 6542468"/>
              <a:gd name="connsiteY4" fmla="*/ 1461580 h 1753903"/>
              <a:gd name="connsiteX5" fmla="*/ 6250145 w 6542468"/>
              <a:gd name="connsiteY5" fmla="*/ 1753903 h 1753903"/>
              <a:gd name="connsiteX6" fmla="*/ 292323 w 6542468"/>
              <a:gd name="connsiteY6" fmla="*/ 1753903 h 1753903"/>
              <a:gd name="connsiteX7" fmla="*/ 0 w 6542468"/>
              <a:gd name="connsiteY7" fmla="*/ 1461580 h 1753903"/>
              <a:gd name="connsiteX8" fmla="*/ 0 w 6542468"/>
              <a:gd name="connsiteY8" fmla="*/ 292323 h 175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2468" h="1753903">
                <a:moveTo>
                  <a:pt x="0" y="292323"/>
                </a:moveTo>
                <a:cubicBezTo>
                  <a:pt x="0" y="130877"/>
                  <a:pt x="130877" y="0"/>
                  <a:pt x="292323" y="0"/>
                </a:cubicBezTo>
                <a:lnTo>
                  <a:pt x="6250145" y="0"/>
                </a:lnTo>
                <a:cubicBezTo>
                  <a:pt x="6411591" y="0"/>
                  <a:pt x="6542468" y="130877"/>
                  <a:pt x="6542468" y="292323"/>
                </a:cubicBezTo>
                <a:lnTo>
                  <a:pt x="6542468" y="1461580"/>
                </a:lnTo>
                <a:cubicBezTo>
                  <a:pt x="6542468" y="1623026"/>
                  <a:pt x="6411591" y="1753903"/>
                  <a:pt x="6250145" y="1753903"/>
                </a:cubicBezTo>
                <a:lnTo>
                  <a:pt x="292323" y="1753903"/>
                </a:lnTo>
                <a:cubicBezTo>
                  <a:pt x="130877" y="1753903"/>
                  <a:pt x="0" y="1623026"/>
                  <a:pt x="0" y="1461580"/>
                </a:cubicBezTo>
                <a:lnTo>
                  <a:pt x="0" y="29232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678" tIns="184678" rIns="184678" bIns="184678" numCol="1" spcCol="1270" anchor="ctr" anchorCtr="0">
            <a:noAutofit/>
          </a:bodyPr>
          <a:lstStyle/>
          <a:p>
            <a:pPr lvl="0" algn="ctr" defTabSz="1155700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kern="1200" dirty="0" smtClean="0"/>
              <a:t>Może podlegać zatem korekcie dokonanej przez podatnika → </a:t>
            </a:r>
            <a:r>
              <a:rPr lang="pl-PL" sz="2400" dirty="0"/>
              <a:t>c</a:t>
            </a:r>
            <a:r>
              <a:rPr lang="pl-PL" sz="2400" kern="1200" dirty="0" smtClean="0"/>
              <a:t>el złożenia: 0,1,2,3,4. Pierwotny JPK_VAT za dany miesiąc oznaczamy cyfrą 0. Każda następna korekta za ten sam okres to kolejna cyfra od 1 (zasada obowiązuje od 01.01.2018. Do 31.12.2017 pierwotny plik JPK_VAT należy oznaczyć cyfrą 1 a kolejne korekty za ten sam okres cyfrą 2)  </a:t>
            </a:r>
            <a:endParaRPr lang="pl-PL" sz="2400" kern="1200" dirty="0"/>
          </a:p>
        </p:txBody>
      </p:sp>
    </p:spTree>
    <p:extLst>
      <p:ext uri="{BB962C8B-B14F-4D97-AF65-F5344CB8AC3E}">
        <p14:creationId xmlns:p14="http://schemas.microsoft.com/office/powerpoint/2010/main" val="31802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354563" y="1948046"/>
            <a:ext cx="8453535" cy="4457724"/>
            <a:chOff x="979941" y="1948047"/>
            <a:chExt cx="7554457" cy="3658001"/>
          </a:xfrm>
        </p:grpSpPr>
        <p:sp>
          <p:nvSpPr>
            <p:cNvPr id="4" name="Dowolny kształt 3"/>
            <p:cNvSpPr/>
            <p:nvPr/>
          </p:nvSpPr>
          <p:spPr>
            <a:xfrm>
              <a:off x="979941" y="1948047"/>
              <a:ext cx="7554457" cy="1142530"/>
            </a:xfrm>
            <a:custGeom>
              <a:avLst/>
              <a:gdLst>
                <a:gd name="connsiteX0" fmla="*/ 0 w 7554457"/>
                <a:gd name="connsiteY0" fmla="*/ 245186 h 1471089"/>
                <a:gd name="connsiteX1" fmla="*/ 245186 w 7554457"/>
                <a:gd name="connsiteY1" fmla="*/ 0 h 1471089"/>
                <a:gd name="connsiteX2" fmla="*/ 7309271 w 7554457"/>
                <a:gd name="connsiteY2" fmla="*/ 0 h 1471089"/>
                <a:gd name="connsiteX3" fmla="*/ 7554457 w 7554457"/>
                <a:gd name="connsiteY3" fmla="*/ 245186 h 1471089"/>
                <a:gd name="connsiteX4" fmla="*/ 7554457 w 7554457"/>
                <a:gd name="connsiteY4" fmla="*/ 1225903 h 1471089"/>
                <a:gd name="connsiteX5" fmla="*/ 7309271 w 7554457"/>
                <a:gd name="connsiteY5" fmla="*/ 1471089 h 1471089"/>
                <a:gd name="connsiteX6" fmla="*/ 245186 w 7554457"/>
                <a:gd name="connsiteY6" fmla="*/ 1471089 h 1471089"/>
                <a:gd name="connsiteX7" fmla="*/ 0 w 7554457"/>
                <a:gd name="connsiteY7" fmla="*/ 1225903 h 1471089"/>
                <a:gd name="connsiteX8" fmla="*/ 0 w 7554457"/>
                <a:gd name="connsiteY8" fmla="*/ 245186 h 147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54457" h="1471089">
                  <a:moveTo>
                    <a:pt x="0" y="245186"/>
                  </a:moveTo>
                  <a:cubicBezTo>
                    <a:pt x="0" y="109774"/>
                    <a:pt x="109774" y="0"/>
                    <a:pt x="245186" y="0"/>
                  </a:cubicBezTo>
                  <a:lnTo>
                    <a:pt x="7309271" y="0"/>
                  </a:lnTo>
                  <a:cubicBezTo>
                    <a:pt x="7444683" y="0"/>
                    <a:pt x="7554457" y="109774"/>
                    <a:pt x="7554457" y="245186"/>
                  </a:cubicBezTo>
                  <a:lnTo>
                    <a:pt x="7554457" y="1225903"/>
                  </a:lnTo>
                  <a:cubicBezTo>
                    <a:pt x="7554457" y="1361315"/>
                    <a:pt x="7444683" y="1471089"/>
                    <a:pt x="7309271" y="1471089"/>
                  </a:cubicBezTo>
                  <a:lnTo>
                    <a:pt x="245186" y="1471089"/>
                  </a:lnTo>
                  <a:cubicBezTo>
                    <a:pt x="109774" y="1471089"/>
                    <a:pt x="0" y="1361315"/>
                    <a:pt x="0" y="1225903"/>
                  </a:cubicBezTo>
                  <a:lnTo>
                    <a:pt x="0" y="245186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633" tIns="155633" rIns="155633" bIns="155633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kern="1200" dirty="0" smtClean="0"/>
                <a:t>Obowiązek prowadzenia ewidencji VAT posiadają wszyscy podatnicy określeni w ustawie o VAT jako podatnicy czynni</a:t>
              </a:r>
              <a:endParaRPr lang="pl-PL" sz="2400" kern="1200" dirty="0"/>
            </a:p>
          </p:txBody>
        </p:sp>
        <p:sp>
          <p:nvSpPr>
            <p:cNvPr id="5" name="Dowolny kształt 4"/>
            <p:cNvSpPr/>
            <p:nvPr/>
          </p:nvSpPr>
          <p:spPr>
            <a:xfrm>
              <a:off x="979941" y="3182458"/>
              <a:ext cx="7554457" cy="2423590"/>
            </a:xfrm>
            <a:custGeom>
              <a:avLst/>
              <a:gdLst>
                <a:gd name="connsiteX0" fmla="*/ 0 w 7554457"/>
                <a:gd name="connsiteY0" fmla="*/ 353932 h 2123550"/>
                <a:gd name="connsiteX1" fmla="*/ 353932 w 7554457"/>
                <a:gd name="connsiteY1" fmla="*/ 0 h 2123550"/>
                <a:gd name="connsiteX2" fmla="*/ 7200525 w 7554457"/>
                <a:gd name="connsiteY2" fmla="*/ 0 h 2123550"/>
                <a:gd name="connsiteX3" fmla="*/ 7554457 w 7554457"/>
                <a:gd name="connsiteY3" fmla="*/ 353932 h 2123550"/>
                <a:gd name="connsiteX4" fmla="*/ 7554457 w 7554457"/>
                <a:gd name="connsiteY4" fmla="*/ 1769618 h 2123550"/>
                <a:gd name="connsiteX5" fmla="*/ 7200525 w 7554457"/>
                <a:gd name="connsiteY5" fmla="*/ 2123550 h 2123550"/>
                <a:gd name="connsiteX6" fmla="*/ 353932 w 7554457"/>
                <a:gd name="connsiteY6" fmla="*/ 2123550 h 2123550"/>
                <a:gd name="connsiteX7" fmla="*/ 0 w 7554457"/>
                <a:gd name="connsiteY7" fmla="*/ 1769618 h 2123550"/>
                <a:gd name="connsiteX8" fmla="*/ 0 w 7554457"/>
                <a:gd name="connsiteY8" fmla="*/ 353932 h 212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54457" h="2123550">
                  <a:moveTo>
                    <a:pt x="0" y="353932"/>
                  </a:moveTo>
                  <a:cubicBezTo>
                    <a:pt x="0" y="158461"/>
                    <a:pt x="158461" y="0"/>
                    <a:pt x="353932" y="0"/>
                  </a:cubicBezTo>
                  <a:lnTo>
                    <a:pt x="7200525" y="0"/>
                  </a:lnTo>
                  <a:cubicBezTo>
                    <a:pt x="7395996" y="0"/>
                    <a:pt x="7554457" y="158461"/>
                    <a:pt x="7554457" y="353932"/>
                  </a:cubicBezTo>
                  <a:lnTo>
                    <a:pt x="7554457" y="1769618"/>
                  </a:lnTo>
                  <a:cubicBezTo>
                    <a:pt x="7554457" y="1965089"/>
                    <a:pt x="7395996" y="2123550"/>
                    <a:pt x="7200525" y="2123550"/>
                  </a:cubicBezTo>
                  <a:lnTo>
                    <a:pt x="353932" y="2123550"/>
                  </a:lnTo>
                  <a:cubicBezTo>
                    <a:pt x="158461" y="2123550"/>
                    <a:pt x="0" y="1965089"/>
                    <a:pt x="0" y="1769618"/>
                  </a:cubicBezTo>
                  <a:lnTo>
                    <a:pt x="0" y="35393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483" tIns="187483" rIns="187483" bIns="187483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u="sng" kern="1200" dirty="0" smtClean="0"/>
                <a:t>Podatnikiem czynnym</a:t>
              </a:r>
              <a:r>
                <a:rPr lang="pl-PL" sz="2400" u="none" kern="1200" dirty="0" smtClean="0"/>
                <a:t> </a:t>
              </a:r>
              <a:r>
                <a:rPr lang="pl-PL" sz="2400" kern="1200" dirty="0" smtClean="0"/>
                <a:t>jest podmiot zobowiązany do zarejestrowania się jako podatnik wykonujący czynności podlegające opodatkowaniu podatkiem od towarów </a:t>
              </a:r>
              <a:br>
                <a:rPr lang="pl-PL" sz="2400" kern="1200" dirty="0" smtClean="0"/>
              </a:br>
              <a:r>
                <a:rPr lang="pl-PL" sz="2400" kern="1200" dirty="0" smtClean="0"/>
                <a:t>i usług oraz zobowiązany do składania deklaracji podatkowych i rozliczania podatku należnego, z jednoczesnym prawem odliczenia podatku naliczonego</a:t>
              </a:r>
              <a:endParaRPr lang="pl-PL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70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317241" y="1691864"/>
            <a:ext cx="8621486" cy="4578314"/>
            <a:chOff x="317241" y="1663871"/>
            <a:chExt cx="8621486" cy="4578314"/>
          </a:xfrm>
        </p:grpSpPr>
        <p:sp>
          <p:nvSpPr>
            <p:cNvPr id="4" name="Dowolny kształt 3"/>
            <p:cNvSpPr/>
            <p:nvPr/>
          </p:nvSpPr>
          <p:spPr>
            <a:xfrm>
              <a:off x="979941" y="1663871"/>
              <a:ext cx="7958113" cy="805864"/>
            </a:xfrm>
            <a:custGeom>
              <a:avLst/>
              <a:gdLst>
                <a:gd name="connsiteX0" fmla="*/ 0 w 7958113"/>
                <a:gd name="connsiteY0" fmla="*/ 212359 h 1274130"/>
                <a:gd name="connsiteX1" fmla="*/ 212359 w 7958113"/>
                <a:gd name="connsiteY1" fmla="*/ 0 h 1274130"/>
                <a:gd name="connsiteX2" fmla="*/ 7745754 w 7958113"/>
                <a:gd name="connsiteY2" fmla="*/ 0 h 1274130"/>
                <a:gd name="connsiteX3" fmla="*/ 7958113 w 7958113"/>
                <a:gd name="connsiteY3" fmla="*/ 212359 h 1274130"/>
                <a:gd name="connsiteX4" fmla="*/ 7958113 w 7958113"/>
                <a:gd name="connsiteY4" fmla="*/ 1061771 h 1274130"/>
                <a:gd name="connsiteX5" fmla="*/ 7745754 w 7958113"/>
                <a:gd name="connsiteY5" fmla="*/ 1274130 h 1274130"/>
                <a:gd name="connsiteX6" fmla="*/ 212359 w 7958113"/>
                <a:gd name="connsiteY6" fmla="*/ 1274130 h 1274130"/>
                <a:gd name="connsiteX7" fmla="*/ 0 w 7958113"/>
                <a:gd name="connsiteY7" fmla="*/ 1061771 h 1274130"/>
                <a:gd name="connsiteX8" fmla="*/ 0 w 7958113"/>
                <a:gd name="connsiteY8" fmla="*/ 212359 h 127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58113" h="1274130">
                  <a:moveTo>
                    <a:pt x="0" y="212359"/>
                  </a:moveTo>
                  <a:cubicBezTo>
                    <a:pt x="0" y="95076"/>
                    <a:pt x="95076" y="0"/>
                    <a:pt x="212359" y="0"/>
                  </a:cubicBezTo>
                  <a:lnTo>
                    <a:pt x="7745754" y="0"/>
                  </a:lnTo>
                  <a:cubicBezTo>
                    <a:pt x="7863037" y="0"/>
                    <a:pt x="7958113" y="95076"/>
                    <a:pt x="7958113" y="212359"/>
                  </a:cubicBezTo>
                  <a:lnTo>
                    <a:pt x="7958113" y="1061771"/>
                  </a:lnTo>
                  <a:cubicBezTo>
                    <a:pt x="7958113" y="1179054"/>
                    <a:pt x="7863037" y="1274130"/>
                    <a:pt x="7745754" y="1274130"/>
                  </a:cubicBezTo>
                  <a:lnTo>
                    <a:pt x="212359" y="1274130"/>
                  </a:lnTo>
                  <a:cubicBezTo>
                    <a:pt x="95076" y="1274130"/>
                    <a:pt x="0" y="1179054"/>
                    <a:pt x="0" y="1061771"/>
                  </a:cubicBezTo>
                  <a:lnTo>
                    <a:pt x="0" y="212359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928" tIns="187928" rIns="187928" bIns="187928" numCol="1" spcCol="1270" anchor="ctr" anchorCtr="0">
              <a:noAutofit/>
            </a:bodyPr>
            <a:lstStyle/>
            <a:p>
              <a:pPr lvl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 smtClean="0"/>
                <a:t>Kto nie ma obowiązku przesyłania JPK_VAT?</a:t>
              </a:r>
              <a:endParaRPr lang="pl-PL" sz="2400" kern="1200" dirty="0"/>
            </a:p>
          </p:txBody>
        </p:sp>
        <p:sp>
          <p:nvSpPr>
            <p:cNvPr id="5" name="Dowolny kształt 4"/>
            <p:cNvSpPr/>
            <p:nvPr/>
          </p:nvSpPr>
          <p:spPr>
            <a:xfrm>
              <a:off x="317241" y="2755580"/>
              <a:ext cx="8621486" cy="3486605"/>
            </a:xfrm>
            <a:custGeom>
              <a:avLst/>
              <a:gdLst>
                <a:gd name="connsiteX0" fmla="*/ 0 w 7958113"/>
                <a:gd name="connsiteY0" fmla="*/ 0 h 1639440"/>
                <a:gd name="connsiteX1" fmla="*/ 7958113 w 7958113"/>
                <a:gd name="connsiteY1" fmla="*/ 0 h 1639440"/>
                <a:gd name="connsiteX2" fmla="*/ 7958113 w 7958113"/>
                <a:gd name="connsiteY2" fmla="*/ 1639440 h 1639440"/>
                <a:gd name="connsiteX3" fmla="*/ 0 w 7958113"/>
                <a:gd name="connsiteY3" fmla="*/ 1639440 h 1639440"/>
                <a:gd name="connsiteX4" fmla="*/ 0 w 7958113"/>
                <a:gd name="connsiteY4" fmla="*/ 0 h 163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8113" h="1639440">
                  <a:moveTo>
                    <a:pt x="0" y="0"/>
                  </a:moveTo>
                  <a:lnTo>
                    <a:pt x="7958113" y="0"/>
                  </a:lnTo>
                  <a:lnTo>
                    <a:pt x="7958113" y="1639440"/>
                  </a:lnTo>
                  <a:lnTo>
                    <a:pt x="0" y="16394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2670" tIns="17780" rIns="99568" bIns="17780" numCol="1" spcCol="1270" anchor="t" anchorCtr="0">
              <a:noAutofit/>
            </a:bodyPr>
            <a:lstStyle/>
            <a:p>
              <a:pPr marL="342900" lvl="1" indent="-3429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AutoNum type="arabicPeriod"/>
              </a:pPr>
              <a:r>
                <a:rPr lang="pl-PL" b="1" kern="1200" dirty="0" smtClean="0"/>
                <a:t>Podatnicy wykonujący wyłącznie czynności zwolnione od podatku od towarów i usług:</a:t>
              </a:r>
            </a:p>
            <a:p>
              <a:pPr marL="0" lvl="1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endParaRPr lang="pl-PL" kern="1200" dirty="0" smtClean="0"/>
            </a:p>
            <a:p>
              <a:pPr marL="742950" lvl="2" indent="-285750" defTabSz="622300">
                <a:lnSpc>
                  <a:spcPct val="90000"/>
                </a:lnSpc>
                <a:spcAft>
                  <a:spcPct val="20000"/>
                </a:spcAft>
                <a:buFont typeface="Arial" panose="020B0604020202020204" pitchFamily="34" charset="0"/>
                <a:buChar char="•"/>
              </a:pPr>
              <a:r>
                <a:rPr lang="pl-PL" kern="1200" dirty="0" smtClean="0"/>
                <a:t>Podatnicy prowadzący sprzedaż wyłącznie towarów i świadczenie usług zwolnionych od podatku </a:t>
              </a:r>
              <a:r>
                <a:rPr lang="pl-PL" dirty="0"/>
                <a:t>VAT </a:t>
              </a:r>
              <a:r>
                <a:rPr lang="pl-PL" dirty="0" smtClean="0"/>
                <a:t>– zwolnienie </a:t>
              </a:r>
              <a:r>
                <a:rPr lang="pl-PL" dirty="0"/>
                <a:t>przedmiotowe art. 43 ust. 1 ustawy o VAT </a:t>
              </a:r>
              <a:endParaRPr lang="pl-PL" kern="1200" dirty="0" smtClean="0"/>
            </a:p>
            <a:p>
              <a:pPr marL="742950" lvl="2" indent="-285750" defTabSz="622300">
                <a:lnSpc>
                  <a:spcPct val="90000"/>
                </a:lnSpc>
                <a:spcAft>
                  <a:spcPct val="20000"/>
                </a:spcAft>
                <a:buFont typeface="Arial" panose="020B0604020202020204" pitchFamily="34" charset="0"/>
                <a:buChar char="•"/>
              </a:pPr>
              <a:endParaRPr lang="pl-PL" kern="1200" dirty="0" smtClean="0"/>
            </a:p>
            <a:p>
              <a:pPr marL="742950" lvl="2" indent="-285750" defTabSz="622300">
                <a:lnSpc>
                  <a:spcPct val="90000"/>
                </a:lnSpc>
                <a:spcAft>
                  <a:spcPct val="20000"/>
                </a:spcAft>
                <a:buFont typeface="Arial" panose="020B0604020202020204" pitchFamily="34" charset="0"/>
                <a:buChar char="•"/>
              </a:pPr>
              <a:r>
                <a:rPr lang="pl-PL" dirty="0" smtClean="0"/>
                <a:t>Np. organizacje </a:t>
              </a:r>
              <a:r>
                <a:rPr lang="pl-PL" dirty="0"/>
                <a:t>międzynarodowe realizujące zadania </a:t>
              </a:r>
              <a:r>
                <a:rPr lang="pl-PL" dirty="0" smtClean="0"/>
                <a:t>publiczne –  zwolnienie </a:t>
              </a:r>
              <a:r>
                <a:rPr lang="pl-PL" kern="1200" dirty="0" smtClean="0"/>
                <a:t>na podstawie art. 82 ust. 3 ustawy o VAT</a:t>
              </a:r>
            </a:p>
            <a:p>
              <a:pPr marL="742950" lvl="2" indent="-285750" defTabSz="622300">
                <a:lnSpc>
                  <a:spcPct val="90000"/>
                </a:lnSpc>
                <a:spcAft>
                  <a:spcPct val="20000"/>
                </a:spcAft>
                <a:buFont typeface="Arial" panose="020B0604020202020204" pitchFamily="34" charset="0"/>
                <a:buChar char="•"/>
              </a:pPr>
              <a:endParaRPr lang="pl-PL" kern="1200" dirty="0" smtClean="0"/>
            </a:p>
            <a:p>
              <a:pPr marL="742950" lvl="2" indent="-285750" defTabSz="622300">
                <a:lnSpc>
                  <a:spcPct val="90000"/>
                </a:lnSpc>
                <a:spcAft>
                  <a:spcPct val="20000"/>
                </a:spcAft>
                <a:buFont typeface="Arial" panose="020B0604020202020204" pitchFamily="34" charset="0"/>
                <a:buChar char="•"/>
              </a:pPr>
              <a:r>
                <a:rPr lang="pl-PL" dirty="0" smtClean="0"/>
                <a:t>Np. podatnicy, u </a:t>
              </a:r>
              <a:r>
                <a:rPr lang="pl-PL" dirty="0"/>
                <a:t>których wartość sprzedaży nie przekroczyła łącznie w poprzednim roku podatkowym kwoty 200 000 zł </a:t>
              </a:r>
              <a:r>
                <a:rPr lang="pl-PL" dirty="0" smtClean="0"/>
                <a:t>– zwolnienie </a:t>
              </a:r>
              <a:r>
                <a:rPr lang="pl-PL" kern="1200" dirty="0" smtClean="0"/>
                <a:t>podmiotowe, art. 113 ust. 1 lub 9 ustawy o VAT </a:t>
              </a:r>
              <a:endParaRPr lang="pl-PL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21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olny kształt 9"/>
          <p:cNvSpPr/>
          <p:nvPr/>
        </p:nvSpPr>
        <p:spPr>
          <a:xfrm>
            <a:off x="979941" y="1691864"/>
            <a:ext cx="7828157" cy="805864"/>
          </a:xfrm>
          <a:custGeom>
            <a:avLst/>
            <a:gdLst>
              <a:gd name="connsiteX0" fmla="*/ 0 w 7958113"/>
              <a:gd name="connsiteY0" fmla="*/ 212359 h 1274130"/>
              <a:gd name="connsiteX1" fmla="*/ 212359 w 7958113"/>
              <a:gd name="connsiteY1" fmla="*/ 0 h 1274130"/>
              <a:gd name="connsiteX2" fmla="*/ 7745754 w 7958113"/>
              <a:gd name="connsiteY2" fmla="*/ 0 h 1274130"/>
              <a:gd name="connsiteX3" fmla="*/ 7958113 w 7958113"/>
              <a:gd name="connsiteY3" fmla="*/ 212359 h 1274130"/>
              <a:gd name="connsiteX4" fmla="*/ 7958113 w 7958113"/>
              <a:gd name="connsiteY4" fmla="*/ 1061771 h 1274130"/>
              <a:gd name="connsiteX5" fmla="*/ 7745754 w 7958113"/>
              <a:gd name="connsiteY5" fmla="*/ 1274130 h 1274130"/>
              <a:gd name="connsiteX6" fmla="*/ 212359 w 7958113"/>
              <a:gd name="connsiteY6" fmla="*/ 1274130 h 1274130"/>
              <a:gd name="connsiteX7" fmla="*/ 0 w 7958113"/>
              <a:gd name="connsiteY7" fmla="*/ 1061771 h 1274130"/>
              <a:gd name="connsiteX8" fmla="*/ 0 w 7958113"/>
              <a:gd name="connsiteY8" fmla="*/ 212359 h 127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8113" h="1274130">
                <a:moveTo>
                  <a:pt x="0" y="212359"/>
                </a:moveTo>
                <a:cubicBezTo>
                  <a:pt x="0" y="95076"/>
                  <a:pt x="95076" y="0"/>
                  <a:pt x="212359" y="0"/>
                </a:cubicBezTo>
                <a:lnTo>
                  <a:pt x="7745754" y="0"/>
                </a:lnTo>
                <a:cubicBezTo>
                  <a:pt x="7863037" y="0"/>
                  <a:pt x="7958113" y="95076"/>
                  <a:pt x="7958113" y="212359"/>
                </a:cubicBezTo>
                <a:lnTo>
                  <a:pt x="7958113" y="1061771"/>
                </a:lnTo>
                <a:cubicBezTo>
                  <a:pt x="7958113" y="1179054"/>
                  <a:pt x="7863037" y="1274130"/>
                  <a:pt x="7745754" y="1274130"/>
                </a:cubicBezTo>
                <a:lnTo>
                  <a:pt x="212359" y="1274130"/>
                </a:lnTo>
                <a:cubicBezTo>
                  <a:pt x="95076" y="1274130"/>
                  <a:pt x="0" y="1179054"/>
                  <a:pt x="0" y="1061771"/>
                </a:cubicBezTo>
                <a:lnTo>
                  <a:pt x="0" y="212359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928" tIns="187928" rIns="187928" bIns="187928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400" b="1" kern="1200" dirty="0" smtClean="0"/>
              <a:t>Kto nie ma obowiązku przesyłania JPK_VAT?</a:t>
            </a:r>
            <a:endParaRPr lang="pl-PL" sz="2400" kern="1200" dirty="0"/>
          </a:p>
        </p:txBody>
      </p:sp>
      <p:sp>
        <p:nvSpPr>
          <p:cNvPr id="4" name="Dowolny kształt 3"/>
          <p:cNvSpPr/>
          <p:nvPr/>
        </p:nvSpPr>
        <p:spPr>
          <a:xfrm>
            <a:off x="979941" y="2724540"/>
            <a:ext cx="7828157" cy="2953442"/>
          </a:xfrm>
          <a:custGeom>
            <a:avLst/>
            <a:gdLst>
              <a:gd name="connsiteX0" fmla="*/ 0 w 7554457"/>
              <a:gd name="connsiteY0" fmla="*/ 353932 h 2123550"/>
              <a:gd name="connsiteX1" fmla="*/ 353932 w 7554457"/>
              <a:gd name="connsiteY1" fmla="*/ 0 h 2123550"/>
              <a:gd name="connsiteX2" fmla="*/ 7200525 w 7554457"/>
              <a:gd name="connsiteY2" fmla="*/ 0 h 2123550"/>
              <a:gd name="connsiteX3" fmla="*/ 7554457 w 7554457"/>
              <a:gd name="connsiteY3" fmla="*/ 353932 h 2123550"/>
              <a:gd name="connsiteX4" fmla="*/ 7554457 w 7554457"/>
              <a:gd name="connsiteY4" fmla="*/ 1769618 h 2123550"/>
              <a:gd name="connsiteX5" fmla="*/ 7200525 w 7554457"/>
              <a:gd name="connsiteY5" fmla="*/ 2123550 h 2123550"/>
              <a:gd name="connsiteX6" fmla="*/ 353932 w 7554457"/>
              <a:gd name="connsiteY6" fmla="*/ 2123550 h 2123550"/>
              <a:gd name="connsiteX7" fmla="*/ 0 w 7554457"/>
              <a:gd name="connsiteY7" fmla="*/ 1769618 h 2123550"/>
              <a:gd name="connsiteX8" fmla="*/ 0 w 7554457"/>
              <a:gd name="connsiteY8" fmla="*/ 353932 h 212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4457" h="2123550">
                <a:moveTo>
                  <a:pt x="0" y="353932"/>
                </a:moveTo>
                <a:cubicBezTo>
                  <a:pt x="0" y="158461"/>
                  <a:pt x="158461" y="0"/>
                  <a:pt x="353932" y="0"/>
                </a:cubicBezTo>
                <a:lnTo>
                  <a:pt x="7200525" y="0"/>
                </a:lnTo>
                <a:cubicBezTo>
                  <a:pt x="7395996" y="0"/>
                  <a:pt x="7554457" y="158461"/>
                  <a:pt x="7554457" y="353932"/>
                </a:cubicBezTo>
                <a:lnTo>
                  <a:pt x="7554457" y="1769618"/>
                </a:lnTo>
                <a:cubicBezTo>
                  <a:pt x="7554457" y="1965089"/>
                  <a:pt x="7395996" y="2123550"/>
                  <a:pt x="7200525" y="2123550"/>
                </a:cubicBezTo>
                <a:lnTo>
                  <a:pt x="353932" y="2123550"/>
                </a:lnTo>
                <a:cubicBezTo>
                  <a:pt x="158461" y="2123550"/>
                  <a:pt x="0" y="1965089"/>
                  <a:pt x="0" y="1769618"/>
                </a:cubicBezTo>
                <a:lnTo>
                  <a:pt x="0" y="35393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483" tIns="187483" rIns="187483" bIns="18748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sz="2400" b="1" dirty="0"/>
              <a:t>Podatnicy prowadzący ewidencję VAT </a:t>
            </a:r>
            <a:endParaRPr lang="pl-PL" sz="2400" b="1" dirty="0" smtClean="0"/>
          </a:p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sz="2400" b="1" dirty="0" smtClean="0"/>
              <a:t>w </a:t>
            </a:r>
            <a:r>
              <a:rPr lang="pl-PL" sz="2400" b="1" dirty="0"/>
              <a:t>formie papierowej. </a:t>
            </a:r>
          </a:p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sz="2400" b="1" dirty="0"/>
              <a:t>Zwolnienie obowiązuje do 31.12.2017 r. </a:t>
            </a:r>
          </a:p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sz="2400" b="1" dirty="0"/>
              <a:t>Od 01.01.2018 r. ewidencję VAT będzie można prowadzić wyłącznie w formie elektronicznej </a:t>
            </a:r>
          </a:p>
        </p:txBody>
      </p:sp>
    </p:spTree>
    <p:extLst>
      <p:ext uri="{BB962C8B-B14F-4D97-AF65-F5344CB8AC3E}">
        <p14:creationId xmlns:p14="http://schemas.microsoft.com/office/powerpoint/2010/main" val="39976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2"/>
          <p:cNvGrpSpPr/>
          <p:nvPr/>
        </p:nvGrpSpPr>
        <p:grpSpPr>
          <a:xfrm>
            <a:off x="4135800" y="4705937"/>
            <a:ext cx="720000" cy="89638"/>
            <a:chOff x="5342615" y="6257925"/>
            <a:chExt cx="1468948" cy="182880"/>
          </a:xfrm>
        </p:grpSpPr>
        <p:sp>
          <p:nvSpPr>
            <p:cNvPr id="11" name="Oval 23"/>
            <p:cNvSpPr>
              <a:spLocks noChangeAspect="1"/>
            </p:cNvSpPr>
            <p:nvPr/>
          </p:nvSpPr>
          <p:spPr>
            <a:xfrm>
              <a:off x="5342615" y="6257925"/>
              <a:ext cx="182880" cy="182880"/>
            </a:xfrm>
            <a:prstGeom prst="ellipse">
              <a:avLst/>
            </a:prstGeom>
            <a:solidFill>
              <a:srgbClr val="A6A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" name="Oval 24"/>
            <p:cNvSpPr>
              <a:spLocks noChangeAspect="1"/>
            </p:cNvSpPr>
            <p:nvPr/>
          </p:nvSpPr>
          <p:spPr>
            <a:xfrm>
              <a:off x="5664132" y="6257925"/>
              <a:ext cx="182880" cy="182880"/>
            </a:xfrm>
            <a:prstGeom prst="ellipse">
              <a:avLst/>
            </a:prstGeom>
            <a:solidFill>
              <a:srgbClr val="7E7E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" name="Oval 25"/>
            <p:cNvSpPr>
              <a:spLocks noChangeAspect="1"/>
            </p:cNvSpPr>
            <p:nvPr/>
          </p:nvSpPr>
          <p:spPr>
            <a:xfrm>
              <a:off x="5985649" y="6257925"/>
              <a:ext cx="182880" cy="182880"/>
            </a:xfrm>
            <a:prstGeom prst="ellipse">
              <a:avLst/>
            </a:pr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4" name="Oval 26"/>
            <p:cNvSpPr>
              <a:spLocks noChangeAspect="1"/>
            </p:cNvSpPr>
            <p:nvPr/>
          </p:nvSpPr>
          <p:spPr>
            <a:xfrm>
              <a:off x="6307166" y="6257925"/>
              <a:ext cx="182880" cy="182880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5" name="Oval 27"/>
            <p:cNvSpPr>
              <a:spLocks noChangeAspect="1"/>
            </p:cNvSpPr>
            <p:nvPr/>
          </p:nvSpPr>
          <p:spPr>
            <a:xfrm>
              <a:off x="6628683" y="6257925"/>
              <a:ext cx="182880" cy="182880"/>
            </a:xfrm>
            <a:prstGeom prst="ellipse">
              <a:avLst/>
            </a:prstGeom>
            <a:solidFill>
              <a:srgbClr val="2626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sp>
        <p:nvSpPr>
          <p:cNvPr id="16" name="Text Placeholder 32"/>
          <p:cNvSpPr txBox="1">
            <a:spLocks/>
          </p:cNvSpPr>
          <p:nvPr/>
        </p:nvSpPr>
        <p:spPr>
          <a:xfrm>
            <a:off x="793548" y="3769567"/>
            <a:ext cx="8034866" cy="196875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</a:pPr>
            <a:endParaRPr lang="pl-PL" sz="2400" b="1" dirty="0" smtClean="0">
              <a:solidFill>
                <a:srgbClr val="262626"/>
              </a:solidFill>
              <a:latin typeface="Roboto light"/>
            </a:endParaRP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2400" b="1" dirty="0" smtClean="0">
                <a:solidFill>
                  <a:srgbClr val="262626"/>
                </a:solidFill>
                <a:latin typeface="Roboto light"/>
              </a:rPr>
              <a:t>Od 1 </a:t>
            </a:r>
            <a:r>
              <a:rPr lang="pl-PL" sz="2400" b="1" dirty="0">
                <a:solidFill>
                  <a:srgbClr val="262626"/>
                </a:solidFill>
                <a:latin typeface="Roboto light"/>
              </a:rPr>
              <a:t>stycznia 2018 r. </a:t>
            </a:r>
            <a:r>
              <a:rPr lang="pl-PL" sz="2400" b="1" dirty="0" smtClean="0">
                <a:solidFill>
                  <a:srgbClr val="262626"/>
                </a:solidFill>
                <a:latin typeface="Roboto light"/>
              </a:rPr>
              <a:t>wszyscy przedsiębiorcy będą prowadzić ewidencję VAT </a:t>
            </a:r>
            <a:r>
              <a:rPr lang="pl-PL" sz="2400" b="1" dirty="0">
                <a:solidFill>
                  <a:srgbClr val="262626"/>
                </a:solidFill>
                <a:latin typeface="Roboto light"/>
              </a:rPr>
              <a:t>w formie </a:t>
            </a:r>
            <a:r>
              <a:rPr lang="pl-PL" sz="2400" b="1" dirty="0" smtClean="0">
                <a:solidFill>
                  <a:srgbClr val="262626"/>
                </a:solidFill>
                <a:latin typeface="Roboto light"/>
              </a:rPr>
              <a:t>elektronicznej,      art</a:t>
            </a:r>
            <a:r>
              <a:rPr lang="pl-PL" sz="2400" b="1" dirty="0">
                <a:solidFill>
                  <a:srgbClr val="262626"/>
                </a:solidFill>
                <a:latin typeface="Roboto light"/>
              </a:rPr>
              <a:t>. 109 ust. 8a ustawy o </a:t>
            </a:r>
            <a:r>
              <a:rPr lang="pl-PL" sz="2400" b="1" dirty="0" smtClean="0">
                <a:solidFill>
                  <a:srgbClr val="262626"/>
                </a:solidFill>
                <a:latin typeface="Roboto light"/>
              </a:rPr>
              <a:t>VAT</a:t>
            </a:r>
            <a:endParaRPr lang="pl-PL" sz="2400" b="1" dirty="0">
              <a:solidFill>
                <a:srgbClr val="262626"/>
              </a:solidFill>
              <a:latin typeface="Roboto light"/>
            </a:endParaRP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400" dirty="0">
              <a:solidFill>
                <a:srgbClr val="262626"/>
              </a:solidFill>
              <a:latin typeface="Roboto ligh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35440" y="6089386"/>
            <a:ext cx="7673119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l-PL" sz="900" dirty="0">
                <a:solidFill>
                  <a:srgbClr val="000000">
                    <a:tint val="75000"/>
                  </a:srgbClr>
                </a:solidFill>
                <a:latin typeface="Arial"/>
                <a:cs typeface="+mn-cs"/>
              </a:rPr>
              <a:t>Podstawa prawna:</a:t>
            </a:r>
          </a:p>
          <a:p>
            <a:pPr lvl="0">
              <a:spcBef>
                <a:spcPct val="20000"/>
              </a:spcBef>
            </a:pPr>
            <a:r>
              <a:rPr lang="pl-PL" sz="900" dirty="0">
                <a:solidFill>
                  <a:srgbClr val="000000">
                    <a:tint val="75000"/>
                  </a:srgbClr>
                </a:solidFill>
                <a:latin typeface="Arial"/>
                <a:cs typeface="+mn-cs"/>
              </a:rPr>
              <a:t>art. 29 ustawy z dnia 10 września 2015 r. o zmianie ustawy Ordynacja podatkowa oraz niektórych innych ustaw (Dz. U. 2015 poz. 1649)</a:t>
            </a:r>
          </a:p>
          <a:p>
            <a:pPr lvl="0">
              <a:spcBef>
                <a:spcPct val="20000"/>
              </a:spcBef>
            </a:pPr>
            <a:r>
              <a:rPr lang="pl-PL" sz="900" dirty="0">
                <a:solidFill>
                  <a:srgbClr val="000000">
                    <a:tint val="75000"/>
                  </a:srgbClr>
                </a:solidFill>
                <a:latin typeface="Arial"/>
                <a:cs typeface="+mn-cs"/>
              </a:rPr>
              <a:t>art. 6 ustawy z dnia 13 maja 2016 r. o zmianie ustawy Ordynacja podatkowa oraz niektórych innych ustaw (Dz. U. 2016 poz. </a:t>
            </a:r>
            <a:r>
              <a:rPr lang="pl-PL" sz="900" dirty="0" smtClean="0">
                <a:solidFill>
                  <a:srgbClr val="000000">
                    <a:tint val="75000"/>
                  </a:srgbClr>
                </a:solidFill>
                <a:latin typeface="Arial"/>
                <a:cs typeface="+mn-cs"/>
              </a:rPr>
              <a:t>846)C</a:t>
            </a:r>
            <a:endParaRPr lang="pl-PL" sz="900" dirty="0">
              <a:solidFill>
                <a:srgbClr val="000000">
                  <a:tint val="75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19" name="Oval 1"/>
          <p:cNvSpPr/>
          <p:nvPr/>
        </p:nvSpPr>
        <p:spPr>
          <a:xfrm>
            <a:off x="3315521" y="1042028"/>
            <a:ext cx="2450196" cy="2417009"/>
          </a:xfrm>
          <a:prstGeom prst="ellipse">
            <a:avLst/>
          </a:prstGeom>
          <a:solidFill>
            <a:srgbClr val="C00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800" kern="0" dirty="0" smtClean="0">
                <a:solidFill>
                  <a:srgbClr val="FFFFFF"/>
                </a:solidFill>
                <a:latin typeface="+mj-lt"/>
                <a:cs typeface="+mn-cs"/>
              </a:rPr>
              <a:t>Ważne</a:t>
            </a:r>
            <a:endParaRPr kumimoji="0" lang="en-US" sz="3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4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olny kształt 20"/>
          <p:cNvSpPr/>
          <p:nvPr/>
        </p:nvSpPr>
        <p:spPr>
          <a:xfrm>
            <a:off x="341130" y="1847461"/>
            <a:ext cx="8602845" cy="4114800"/>
          </a:xfrm>
          <a:custGeom>
            <a:avLst/>
            <a:gdLst>
              <a:gd name="connsiteX0" fmla="*/ 0 w 7554457"/>
              <a:gd name="connsiteY0" fmla="*/ 245186 h 1471089"/>
              <a:gd name="connsiteX1" fmla="*/ 245186 w 7554457"/>
              <a:gd name="connsiteY1" fmla="*/ 0 h 1471089"/>
              <a:gd name="connsiteX2" fmla="*/ 7309271 w 7554457"/>
              <a:gd name="connsiteY2" fmla="*/ 0 h 1471089"/>
              <a:gd name="connsiteX3" fmla="*/ 7554457 w 7554457"/>
              <a:gd name="connsiteY3" fmla="*/ 245186 h 1471089"/>
              <a:gd name="connsiteX4" fmla="*/ 7554457 w 7554457"/>
              <a:gd name="connsiteY4" fmla="*/ 1225903 h 1471089"/>
              <a:gd name="connsiteX5" fmla="*/ 7309271 w 7554457"/>
              <a:gd name="connsiteY5" fmla="*/ 1471089 h 1471089"/>
              <a:gd name="connsiteX6" fmla="*/ 245186 w 7554457"/>
              <a:gd name="connsiteY6" fmla="*/ 1471089 h 1471089"/>
              <a:gd name="connsiteX7" fmla="*/ 0 w 7554457"/>
              <a:gd name="connsiteY7" fmla="*/ 1225903 h 1471089"/>
              <a:gd name="connsiteX8" fmla="*/ 0 w 7554457"/>
              <a:gd name="connsiteY8" fmla="*/ 245186 h 147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3" tIns="155633" rIns="155633" bIns="15563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sz="3200" b="1" dirty="0" smtClean="0"/>
              <a:t>Plik JPK_VAT </a:t>
            </a:r>
            <a:br>
              <a:rPr lang="pl-PL" sz="3200" b="1" dirty="0" smtClean="0"/>
            </a:br>
            <a:r>
              <a:rPr lang="pl-PL" sz="3200" b="1" dirty="0" smtClean="0"/>
              <a:t>możesz wygenerować </a:t>
            </a:r>
            <a:r>
              <a:rPr lang="pl-PL" sz="3200" b="1" dirty="0"/>
              <a:t>i </a:t>
            </a:r>
            <a:r>
              <a:rPr lang="pl-PL" sz="3200" b="1" dirty="0" smtClean="0"/>
              <a:t>wysłać:</a:t>
            </a:r>
          </a:p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endParaRPr lang="pl-PL" sz="2000" b="1" dirty="0" smtClean="0"/>
          </a:p>
          <a:p>
            <a:pPr marL="342900" indent="-342900" defTabSz="9779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samodzielnie i </a:t>
            </a:r>
            <a:r>
              <a:rPr lang="pl-PL" sz="2400" dirty="0" smtClean="0"/>
              <a:t>bezpłatnie </a:t>
            </a:r>
            <a:r>
              <a:rPr lang="pl-PL" sz="2400" dirty="0"/>
              <a:t>przy użyciu pliku .csv i aplikacji Klient 2.0</a:t>
            </a:r>
          </a:p>
          <a:p>
            <a:pPr marL="342900" lvl="0" indent="-342900" defTabSz="9779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l-PL" sz="2400" dirty="0" smtClean="0"/>
              <a:t>samodzielnie przez swój program księgowy </a:t>
            </a:r>
          </a:p>
          <a:p>
            <a:pPr marL="342900" lvl="0" indent="-342900" defTabSz="9779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m</a:t>
            </a:r>
            <a:r>
              <a:rPr lang="pl-PL" sz="2400" dirty="0" smtClean="0"/>
              <a:t>oże to zrobić Twój księgowy </a:t>
            </a:r>
          </a:p>
          <a:p>
            <a:pPr marL="342900" lvl="0" indent="-342900" defTabSz="9779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l-PL" sz="2400" dirty="0" smtClean="0"/>
              <a:t>lub biuro rachunkowe przez swój program</a:t>
            </a:r>
          </a:p>
        </p:txBody>
      </p:sp>
    </p:spTree>
    <p:extLst>
      <p:ext uri="{BB962C8B-B14F-4D97-AF65-F5344CB8AC3E}">
        <p14:creationId xmlns:p14="http://schemas.microsoft.com/office/powerpoint/2010/main" val="27613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9Oh5c58tQ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6612" y="1516223"/>
            <a:ext cx="8873412" cy="499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1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285146" y="1976263"/>
            <a:ext cx="8602845" cy="3743700"/>
            <a:chOff x="341130" y="1161382"/>
            <a:chExt cx="8602845" cy="3743700"/>
          </a:xfrm>
        </p:grpSpPr>
        <p:cxnSp>
          <p:nvCxnSpPr>
            <p:cNvPr id="3" name="Łącznik prosty ze strzałką 2"/>
            <p:cNvCxnSpPr/>
            <p:nvPr/>
          </p:nvCxnSpPr>
          <p:spPr>
            <a:xfrm>
              <a:off x="2698750" y="3131076"/>
              <a:ext cx="54610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a 12"/>
            <p:cNvGrpSpPr/>
            <p:nvPr/>
          </p:nvGrpSpPr>
          <p:grpSpPr>
            <a:xfrm>
              <a:off x="3335620" y="3117346"/>
              <a:ext cx="2820942" cy="846933"/>
              <a:chOff x="3587870" y="850494"/>
              <a:chExt cx="3058396" cy="1659714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4" name="Prostokąt 13"/>
              <p:cNvSpPr/>
              <p:nvPr/>
            </p:nvSpPr>
            <p:spPr>
              <a:xfrm>
                <a:off x="3621674" y="1164001"/>
                <a:ext cx="3024592" cy="134620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Prostokąt 15"/>
              <p:cNvSpPr/>
              <p:nvPr/>
            </p:nvSpPr>
            <p:spPr>
              <a:xfrm>
                <a:off x="3587870" y="850494"/>
                <a:ext cx="2905266" cy="11394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b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kern="1200" dirty="0" smtClean="0"/>
                  <a:t>Księgowy</a:t>
                </a:r>
              </a:p>
            </p:txBody>
          </p:sp>
        </p:grpSp>
        <p:grpSp>
          <p:nvGrpSpPr>
            <p:cNvPr id="18" name="Grupa 17"/>
            <p:cNvGrpSpPr/>
            <p:nvPr/>
          </p:nvGrpSpPr>
          <p:grpSpPr>
            <a:xfrm>
              <a:off x="341130" y="2563926"/>
              <a:ext cx="2187466" cy="1265055"/>
              <a:chOff x="165096" y="1000373"/>
              <a:chExt cx="2820580" cy="859932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9" name="Prostokąt 18"/>
              <p:cNvSpPr/>
              <p:nvPr/>
            </p:nvSpPr>
            <p:spPr>
              <a:xfrm>
                <a:off x="165096" y="1000373"/>
                <a:ext cx="2820580" cy="8599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Prostokąt 19"/>
              <p:cNvSpPr/>
              <p:nvPr/>
            </p:nvSpPr>
            <p:spPr>
              <a:xfrm>
                <a:off x="165096" y="1000373"/>
                <a:ext cx="2820580" cy="85993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4400" b="1" kern="1200" dirty="0" smtClean="0"/>
                  <a:t>TY</a:t>
                </a:r>
                <a:endParaRPr lang="pl-PL" sz="2000" b="1" kern="1200" dirty="0"/>
              </a:p>
            </p:txBody>
          </p:sp>
        </p:grpSp>
        <p:grpSp>
          <p:nvGrpSpPr>
            <p:cNvPr id="24" name="Grupa 23"/>
            <p:cNvGrpSpPr/>
            <p:nvPr/>
          </p:nvGrpSpPr>
          <p:grpSpPr>
            <a:xfrm>
              <a:off x="3366798" y="4181230"/>
              <a:ext cx="2789763" cy="723852"/>
              <a:chOff x="3341915" y="2353351"/>
              <a:chExt cx="3135497" cy="120265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5" name="Prostokąt 24"/>
              <p:cNvSpPr/>
              <p:nvPr/>
            </p:nvSpPr>
            <p:spPr>
              <a:xfrm>
                <a:off x="3341915" y="2353351"/>
                <a:ext cx="3135497" cy="12026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Prostokąt 25"/>
              <p:cNvSpPr/>
              <p:nvPr/>
            </p:nvSpPr>
            <p:spPr>
              <a:xfrm>
                <a:off x="3341915" y="2353351"/>
                <a:ext cx="3135497" cy="12026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kern="1200" dirty="0" smtClean="0"/>
                  <a:t>Biuro rachunkowe</a:t>
                </a:r>
                <a:endParaRPr lang="pl-PL" sz="2000" kern="1200" dirty="0"/>
              </a:p>
            </p:txBody>
          </p:sp>
        </p:grpSp>
        <p:cxnSp>
          <p:nvCxnSpPr>
            <p:cNvPr id="27" name="Łącznik prosty ze strzałką 26"/>
            <p:cNvCxnSpPr/>
            <p:nvPr/>
          </p:nvCxnSpPr>
          <p:spPr>
            <a:xfrm>
              <a:off x="6286500" y="2596417"/>
              <a:ext cx="54610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y ze strzałką 27"/>
            <p:cNvCxnSpPr/>
            <p:nvPr/>
          </p:nvCxnSpPr>
          <p:spPr>
            <a:xfrm>
              <a:off x="6261100" y="4487979"/>
              <a:ext cx="54610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a 21"/>
            <p:cNvGrpSpPr/>
            <p:nvPr/>
          </p:nvGrpSpPr>
          <p:grpSpPr>
            <a:xfrm>
              <a:off x="7080157" y="1742810"/>
              <a:ext cx="1863818" cy="2670570"/>
              <a:chOff x="165096" y="857498"/>
              <a:chExt cx="2820580" cy="859932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3" name="Prostokąt 22"/>
              <p:cNvSpPr/>
              <p:nvPr/>
            </p:nvSpPr>
            <p:spPr>
              <a:xfrm>
                <a:off x="165096" y="857498"/>
                <a:ext cx="2820580" cy="8599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Prostokąt 28"/>
              <p:cNvSpPr/>
              <p:nvPr/>
            </p:nvSpPr>
            <p:spPr>
              <a:xfrm>
                <a:off x="165096" y="857498"/>
                <a:ext cx="2820580" cy="85993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400" b="1" dirty="0" smtClean="0"/>
                  <a:t>Szef </a:t>
                </a: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400" b="1" dirty="0" smtClean="0"/>
                  <a:t>KAS</a:t>
                </a:r>
                <a:endParaRPr lang="pl-PL" sz="2400" b="1" kern="1200" dirty="0" smtClean="0"/>
              </a:p>
            </p:txBody>
          </p:sp>
        </p:grpSp>
        <p:grpSp>
          <p:nvGrpSpPr>
            <p:cNvPr id="4" name="Grupa 3"/>
            <p:cNvGrpSpPr/>
            <p:nvPr/>
          </p:nvGrpSpPr>
          <p:grpSpPr>
            <a:xfrm>
              <a:off x="3357273" y="2118438"/>
              <a:ext cx="2799289" cy="921688"/>
              <a:chOff x="3346448" y="2419043"/>
              <a:chExt cx="2799289" cy="921688"/>
            </a:xfrm>
          </p:grpSpPr>
          <p:sp>
            <p:nvSpPr>
              <p:cNvPr id="30" name="Prostokąt 29"/>
              <p:cNvSpPr/>
              <p:nvPr/>
            </p:nvSpPr>
            <p:spPr>
              <a:xfrm>
                <a:off x="3355974" y="2419043"/>
                <a:ext cx="2789763" cy="92168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Prostokąt 30"/>
              <p:cNvSpPr/>
              <p:nvPr/>
            </p:nvSpPr>
            <p:spPr>
              <a:xfrm>
                <a:off x="3346448" y="2573818"/>
                <a:ext cx="2679701" cy="581427"/>
              </a:xfrm>
              <a:prstGeom prst="rect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b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kern="1200" dirty="0" smtClean="0"/>
                  <a:t>Własny program księgowy</a:t>
                </a:r>
              </a:p>
            </p:txBody>
          </p:sp>
        </p:grpSp>
        <p:grpSp>
          <p:nvGrpSpPr>
            <p:cNvPr id="2" name="Grupa 1"/>
            <p:cNvGrpSpPr/>
            <p:nvPr/>
          </p:nvGrpSpPr>
          <p:grpSpPr>
            <a:xfrm>
              <a:off x="3361308" y="1161382"/>
              <a:ext cx="2799289" cy="755467"/>
              <a:chOff x="3346448" y="1832011"/>
              <a:chExt cx="2799289" cy="755467"/>
            </a:xfrm>
          </p:grpSpPr>
          <p:sp>
            <p:nvSpPr>
              <p:cNvPr id="32" name="Prostokąt 31"/>
              <p:cNvSpPr/>
              <p:nvPr/>
            </p:nvSpPr>
            <p:spPr>
              <a:xfrm>
                <a:off x="3355974" y="1900525"/>
                <a:ext cx="2789763" cy="686953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Prostokąt 32"/>
              <p:cNvSpPr/>
              <p:nvPr/>
            </p:nvSpPr>
            <p:spPr>
              <a:xfrm>
                <a:off x="3346448" y="1832011"/>
                <a:ext cx="2679701" cy="581427"/>
              </a:xfrm>
              <a:prstGeom prst="rect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b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kern="1200" dirty="0" smtClean="0"/>
                  <a:t>Aplikacja MF</a:t>
                </a:r>
              </a:p>
            </p:txBody>
          </p:sp>
        </p:grpSp>
        <p:cxnSp>
          <p:nvCxnSpPr>
            <p:cNvPr id="34" name="Łącznik prosty ze strzałką 33"/>
            <p:cNvCxnSpPr/>
            <p:nvPr/>
          </p:nvCxnSpPr>
          <p:spPr>
            <a:xfrm>
              <a:off x="6251575" y="3596126"/>
              <a:ext cx="54610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y ze strzałką 34"/>
            <p:cNvCxnSpPr/>
            <p:nvPr/>
          </p:nvCxnSpPr>
          <p:spPr>
            <a:xfrm>
              <a:off x="6286500" y="1598197"/>
              <a:ext cx="54610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28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34"/>
          <p:cNvGrpSpPr/>
          <p:nvPr/>
        </p:nvGrpSpPr>
        <p:grpSpPr>
          <a:xfrm>
            <a:off x="7029726" y="3704243"/>
            <a:ext cx="1013398" cy="728170"/>
            <a:chOff x="6060077" y="4285619"/>
            <a:chExt cx="382215" cy="532444"/>
          </a:xfrm>
          <a:solidFill>
            <a:srgbClr val="C00000"/>
          </a:solidFill>
        </p:grpSpPr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6060077" y="4552352"/>
              <a:ext cx="382215" cy="26571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6060077" y="4285619"/>
              <a:ext cx="382215" cy="5324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Bold" panose="020F0802020204030203" pitchFamily="34" charset="0"/>
                  <a:cs typeface="+mn-cs"/>
                </a:rPr>
                <a:t>5</a:t>
              </a: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old" panose="020F0802020204030203" pitchFamily="34" charset="0"/>
                <a:cs typeface="+mn-cs"/>
              </a:endParaRPr>
            </a:p>
          </p:txBody>
        </p:sp>
      </p:grpSp>
      <p:grpSp>
        <p:nvGrpSpPr>
          <p:cNvPr id="16" name="Group 118"/>
          <p:cNvGrpSpPr/>
          <p:nvPr/>
        </p:nvGrpSpPr>
        <p:grpSpPr>
          <a:xfrm>
            <a:off x="555735" y="3704242"/>
            <a:ext cx="589804" cy="728170"/>
            <a:chOff x="1994399" y="2158871"/>
            <a:chExt cx="589804" cy="728170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994399" y="2158871"/>
              <a:ext cx="459824" cy="728170"/>
            </a:xfrm>
            <a:custGeom>
              <a:avLst/>
              <a:gdLst>
                <a:gd name="T0" fmla="*/ 139 w 139"/>
                <a:gd name="T1" fmla="*/ 218 h 218"/>
                <a:gd name="T2" fmla="*/ 139 w 139"/>
                <a:gd name="T3" fmla="*/ 0 h 218"/>
                <a:gd name="T4" fmla="*/ 109 w 139"/>
                <a:gd name="T5" fmla="*/ 0 h 218"/>
                <a:gd name="T6" fmla="*/ 0 w 139"/>
                <a:gd name="T7" fmla="*/ 109 h 218"/>
                <a:gd name="T8" fmla="*/ 0 w 139"/>
                <a:gd name="T9" fmla="*/ 109 h 218"/>
                <a:gd name="T10" fmla="*/ 109 w 139"/>
                <a:gd name="T11" fmla="*/ 218 h 218"/>
                <a:gd name="T12" fmla="*/ 139 w 139"/>
                <a:gd name="T1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8">
                  <a:moveTo>
                    <a:pt x="139" y="21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49" y="0"/>
                    <a:pt x="0" y="4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69"/>
                    <a:pt x="49" y="218"/>
                    <a:pt x="109" y="218"/>
                  </a:cubicBezTo>
                  <a:lnTo>
                    <a:pt x="139" y="2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2417884" y="2158871"/>
              <a:ext cx="166319" cy="728170"/>
            </a:xfrm>
            <a:prstGeom prst="rect">
              <a:avLst/>
            </a:prstGeom>
            <a:solidFill>
              <a:srgbClr val="262526">
                <a:lumMod val="65000"/>
                <a:lumOff val="3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994399" y="2523655"/>
              <a:ext cx="585611" cy="363386"/>
            </a:xfrm>
            <a:custGeom>
              <a:avLst/>
              <a:gdLst>
                <a:gd name="T0" fmla="*/ 0 w 177"/>
                <a:gd name="T1" fmla="*/ 0 h 109"/>
                <a:gd name="T2" fmla="*/ 177 w 177"/>
                <a:gd name="T3" fmla="*/ 0 h 109"/>
                <a:gd name="T4" fmla="*/ 177 w 177"/>
                <a:gd name="T5" fmla="*/ 109 h 109"/>
                <a:gd name="T6" fmla="*/ 139 w 177"/>
                <a:gd name="T7" fmla="*/ 109 h 109"/>
                <a:gd name="T8" fmla="*/ 128 w 177"/>
                <a:gd name="T9" fmla="*/ 109 h 109"/>
                <a:gd name="T10" fmla="*/ 109 w 177"/>
                <a:gd name="T11" fmla="*/ 109 h 109"/>
                <a:gd name="T12" fmla="*/ 0 w 177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09">
                  <a:moveTo>
                    <a:pt x="0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49" y="109"/>
                    <a:pt x="0" y="60"/>
                    <a:pt x="0" y="0"/>
                  </a:cubicBez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grpSp>
        <p:nvGrpSpPr>
          <p:cNvPr id="23" name="Group 125"/>
          <p:cNvGrpSpPr/>
          <p:nvPr/>
        </p:nvGrpSpPr>
        <p:grpSpPr>
          <a:xfrm>
            <a:off x="1141346" y="3704111"/>
            <a:ext cx="1423542" cy="728170"/>
            <a:chOff x="4912409" y="4285619"/>
            <a:chExt cx="382215" cy="532444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4912409" y="4285619"/>
              <a:ext cx="382215" cy="532444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Bold" panose="020F0802020204030203" pitchFamily="34" charset="0"/>
                  <a:cs typeface="+mn-cs"/>
                </a:rPr>
                <a:t>1</a:t>
              </a: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old" panose="020F0802020204030203" pitchFamily="34" charset="0"/>
                <a:cs typeface="+mn-cs"/>
              </a:endParaRPr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4912409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grpSp>
        <p:nvGrpSpPr>
          <p:cNvPr id="26" name="Group 128"/>
          <p:cNvGrpSpPr/>
          <p:nvPr/>
        </p:nvGrpSpPr>
        <p:grpSpPr>
          <a:xfrm>
            <a:off x="4229068" y="3705234"/>
            <a:ext cx="1581764" cy="728303"/>
            <a:chOff x="5293194" y="4285619"/>
            <a:chExt cx="384667" cy="532541"/>
          </a:xfrm>
        </p:grpSpPr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5293194" y="4285619"/>
              <a:ext cx="384667" cy="53244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Bold" panose="020F0802020204030203" pitchFamily="34" charset="0"/>
                  <a:cs typeface="+mn-cs"/>
                </a:rPr>
                <a:t>3</a:t>
              </a: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old" panose="020F0802020204030203" pitchFamily="34" charset="0"/>
                <a:cs typeface="+mn-cs"/>
              </a:endParaRPr>
            </a:p>
          </p:txBody>
        </p: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5293194" y="4552449"/>
              <a:ext cx="383237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grpSp>
        <p:nvGrpSpPr>
          <p:cNvPr id="29" name="Group 131"/>
          <p:cNvGrpSpPr/>
          <p:nvPr/>
        </p:nvGrpSpPr>
        <p:grpSpPr>
          <a:xfrm>
            <a:off x="5784980" y="3704243"/>
            <a:ext cx="1244746" cy="728170"/>
            <a:chOff x="5677862" y="4285619"/>
            <a:chExt cx="382215" cy="532444"/>
          </a:xfrm>
        </p:grpSpPr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5677862" y="4285619"/>
              <a:ext cx="382215" cy="53244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Bold" panose="020F0802020204030203" pitchFamily="34" charset="0"/>
                  <a:cs typeface="+mn-cs"/>
                </a:rPr>
                <a:t>4</a:t>
              </a: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old" panose="020F0802020204030203" pitchFamily="34" charset="0"/>
                <a:cs typeface="+mn-cs"/>
              </a:endParaRPr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5677862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grpSp>
        <p:nvGrpSpPr>
          <p:cNvPr id="35" name="Group 137"/>
          <p:cNvGrpSpPr/>
          <p:nvPr/>
        </p:nvGrpSpPr>
        <p:grpSpPr>
          <a:xfrm>
            <a:off x="8043124" y="3704243"/>
            <a:ext cx="661734" cy="728170"/>
            <a:chOff x="7739063" y="3990975"/>
            <a:chExt cx="414338" cy="827088"/>
          </a:xfrm>
        </p:grpSpPr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7739063" y="3990975"/>
              <a:ext cx="414338" cy="827088"/>
            </a:xfrm>
            <a:custGeom>
              <a:avLst/>
              <a:gdLst>
                <a:gd name="T0" fmla="*/ 261 w 261"/>
                <a:gd name="T1" fmla="*/ 261 h 521"/>
                <a:gd name="T2" fmla="*/ 0 w 261"/>
                <a:gd name="T3" fmla="*/ 0 h 521"/>
                <a:gd name="T4" fmla="*/ 0 w 261"/>
                <a:gd name="T5" fmla="*/ 521 h 521"/>
                <a:gd name="T6" fmla="*/ 261 w 261"/>
                <a:gd name="T7" fmla="*/ 26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521">
                  <a:moveTo>
                    <a:pt x="261" y="261"/>
                  </a:moveTo>
                  <a:lnTo>
                    <a:pt x="0" y="0"/>
                  </a:lnTo>
                  <a:lnTo>
                    <a:pt x="0" y="521"/>
                  </a:lnTo>
                  <a:lnTo>
                    <a:pt x="261" y="261"/>
                  </a:lnTo>
                  <a:close/>
                </a:path>
              </a:pathLst>
            </a:custGeom>
            <a:solidFill>
              <a:srgbClr val="ECA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40" fontAlgn="auto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262526"/>
                </a:solidFill>
                <a:latin typeface="Roboto light"/>
                <a:cs typeface="+mn-cs"/>
              </a:endParaRPr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8027988" y="4283075"/>
              <a:ext cx="125413" cy="242888"/>
            </a:xfrm>
            <a:custGeom>
              <a:avLst/>
              <a:gdLst>
                <a:gd name="T0" fmla="*/ 79 w 79"/>
                <a:gd name="T1" fmla="*/ 77 h 153"/>
                <a:gd name="T2" fmla="*/ 0 w 79"/>
                <a:gd name="T3" fmla="*/ 153 h 153"/>
                <a:gd name="T4" fmla="*/ 0 w 79"/>
                <a:gd name="T5" fmla="*/ 0 h 153"/>
                <a:gd name="T6" fmla="*/ 0 w 79"/>
                <a:gd name="T7" fmla="*/ 0 h 153"/>
                <a:gd name="T8" fmla="*/ 79 w 79"/>
                <a:gd name="T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53">
                  <a:moveTo>
                    <a:pt x="79" y="77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9" y="7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40" fontAlgn="auto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262526"/>
                </a:solidFill>
                <a:latin typeface="Roboto light"/>
                <a:cs typeface="+mn-cs"/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7739063" y="4405313"/>
              <a:ext cx="414338" cy="412750"/>
            </a:xfrm>
            <a:custGeom>
              <a:avLst/>
              <a:gdLst>
                <a:gd name="T0" fmla="*/ 261 w 261"/>
                <a:gd name="T1" fmla="*/ 0 h 260"/>
                <a:gd name="T2" fmla="*/ 0 w 261"/>
                <a:gd name="T3" fmla="*/ 260 h 260"/>
                <a:gd name="T4" fmla="*/ 0 w 261"/>
                <a:gd name="T5" fmla="*/ 0 h 260"/>
                <a:gd name="T6" fmla="*/ 261 w 26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260">
                  <a:moveTo>
                    <a:pt x="261" y="0"/>
                  </a:moveTo>
                  <a:lnTo>
                    <a:pt x="0" y="260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40" fontAlgn="auto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262526"/>
                </a:solidFill>
                <a:latin typeface="Roboto light"/>
                <a:cs typeface="+mn-cs"/>
              </a:endParaRPr>
            </a:p>
          </p:txBody>
        </p:sp>
      </p:grpSp>
      <p:grpSp>
        <p:nvGrpSpPr>
          <p:cNvPr id="45" name="Group 4"/>
          <p:cNvGrpSpPr/>
          <p:nvPr/>
        </p:nvGrpSpPr>
        <p:grpSpPr>
          <a:xfrm>
            <a:off x="3145392" y="4655399"/>
            <a:ext cx="551992" cy="816672"/>
            <a:chOff x="5757807" y="2732605"/>
            <a:chExt cx="551992" cy="816672"/>
          </a:xfrm>
        </p:grpSpPr>
        <p:cxnSp>
          <p:nvCxnSpPr>
            <p:cNvPr id="46" name="Straight Connector 147"/>
            <p:cNvCxnSpPr/>
            <p:nvPr/>
          </p:nvCxnSpPr>
          <p:spPr>
            <a:xfrm rot="10800000">
              <a:off x="6033804" y="2732605"/>
              <a:ext cx="0" cy="360191"/>
            </a:xfrm>
            <a:prstGeom prst="line">
              <a:avLst/>
            </a:prstGeom>
            <a:noFill/>
            <a:ln w="6350" cap="flat" cmpd="sng" algn="ctr">
              <a:solidFill>
                <a:srgbClr val="404040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47" name="Oval 148"/>
            <p:cNvSpPr>
              <a:spLocks noChangeAspect="1"/>
            </p:cNvSpPr>
            <p:nvPr/>
          </p:nvSpPr>
          <p:spPr>
            <a:xfrm>
              <a:off x="5757807" y="2997285"/>
              <a:ext cx="551992" cy="551992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</a:t>
              </a:r>
            </a:p>
          </p:txBody>
        </p:sp>
      </p:grpSp>
      <p:sp>
        <p:nvSpPr>
          <p:cNvPr id="49" name="Text Placeholder 33"/>
          <p:cNvSpPr txBox="1">
            <a:spLocks/>
          </p:cNvSpPr>
          <p:nvPr/>
        </p:nvSpPr>
        <p:spPr>
          <a:xfrm>
            <a:off x="2647770" y="5617271"/>
            <a:ext cx="1544522" cy="23021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pl-PL" sz="1800" b="1" dirty="0" smtClean="0">
                <a:solidFill>
                  <a:srgbClr val="404040"/>
                </a:solidFill>
                <a:latin typeface="+mj-lt"/>
              </a:rPr>
              <a:t>DANE</a:t>
            </a:r>
          </a:p>
        </p:txBody>
      </p:sp>
      <p:grpSp>
        <p:nvGrpSpPr>
          <p:cNvPr id="50" name="Group 2"/>
          <p:cNvGrpSpPr/>
          <p:nvPr/>
        </p:nvGrpSpPr>
        <p:grpSpPr>
          <a:xfrm>
            <a:off x="1583848" y="4655401"/>
            <a:ext cx="551992" cy="774700"/>
            <a:chOff x="4046975" y="2732607"/>
            <a:chExt cx="551992" cy="774700"/>
          </a:xfrm>
        </p:grpSpPr>
        <p:cxnSp>
          <p:nvCxnSpPr>
            <p:cNvPr id="51" name="Straight Connector 152"/>
            <p:cNvCxnSpPr/>
            <p:nvPr/>
          </p:nvCxnSpPr>
          <p:spPr>
            <a:xfrm flipV="1">
              <a:off x="4324265" y="2732607"/>
              <a:ext cx="0" cy="453146"/>
            </a:xfrm>
            <a:prstGeom prst="line">
              <a:avLst/>
            </a:prstGeom>
            <a:noFill/>
            <a:ln w="6350" cap="flat" cmpd="sng" algn="ctr">
              <a:solidFill>
                <a:srgbClr val="7E7E7E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52" name="Oval 153"/>
            <p:cNvSpPr>
              <a:spLocks noChangeAspect="1"/>
            </p:cNvSpPr>
            <p:nvPr/>
          </p:nvSpPr>
          <p:spPr>
            <a:xfrm>
              <a:off x="4046975" y="2955315"/>
              <a:ext cx="551992" cy="551992"/>
            </a:xfrm>
            <a:prstGeom prst="ellipse">
              <a:avLst/>
            </a:prstGeom>
            <a:solidFill>
              <a:srgbClr val="7E7E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</a:t>
              </a:r>
            </a:p>
          </p:txBody>
        </p:sp>
      </p:grpSp>
      <p:sp>
        <p:nvSpPr>
          <p:cNvPr id="54" name="Text Placeholder 33"/>
          <p:cNvSpPr txBox="1">
            <a:spLocks/>
          </p:cNvSpPr>
          <p:nvPr/>
        </p:nvSpPr>
        <p:spPr>
          <a:xfrm>
            <a:off x="1077541" y="5621521"/>
            <a:ext cx="1544522" cy="54056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pl-PL" sz="1800" b="1" dirty="0" smtClean="0">
                <a:latin typeface="+mj-lt"/>
              </a:rPr>
              <a:t>TABELA w formacie</a:t>
            </a:r>
            <a:br>
              <a:rPr lang="pl-PL" sz="1800" b="1" dirty="0" smtClean="0">
                <a:latin typeface="+mj-lt"/>
              </a:rPr>
            </a:br>
            <a:r>
              <a:rPr lang="pl-PL" sz="1800" b="1" dirty="0" smtClean="0">
                <a:latin typeface="+mj-lt"/>
              </a:rPr>
              <a:t>CSV</a:t>
            </a:r>
          </a:p>
        </p:txBody>
      </p:sp>
      <p:grpSp>
        <p:nvGrpSpPr>
          <p:cNvPr id="55" name="Group 5"/>
          <p:cNvGrpSpPr/>
          <p:nvPr/>
        </p:nvGrpSpPr>
        <p:grpSpPr>
          <a:xfrm>
            <a:off x="6075173" y="4655401"/>
            <a:ext cx="551992" cy="817958"/>
            <a:chOff x="7567916" y="2732607"/>
            <a:chExt cx="551992" cy="817958"/>
          </a:xfrm>
        </p:grpSpPr>
        <p:cxnSp>
          <p:nvCxnSpPr>
            <p:cNvPr id="56" name="Straight Connector 157"/>
            <p:cNvCxnSpPr/>
            <p:nvPr/>
          </p:nvCxnSpPr>
          <p:spPr>
            <a:xfrm flipV="1">
              <a:off x="7816426" y="2732607"/>
              <a:ext cx="0" cy="453146"/>
            </a:xfrm>
            <a:prstGeom prst="line">
              <a:avLst/>
            </a:prstGeom>
            <a:noFill/>
            <a:ln w="6350" cap="flat" cmpd="sng" algn="ctr">
              <a:solidFill>
                <a:srgbClr val="262626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57" name="Oval 158"/>
            <p:cNvSpPr>
              <a:spLocks noChangeAspect="1"/>
            </p:cNvSpPr>
            <p:nvPr/>
          </p:nvSpPr>
          <p:spPr>
            <a:xfrm>
              <a:off x="7567916" y="2998573"/>
              <a:ext cx="551992" cy="551992"/>
            </a:xfrm>
            <a:prstGeom prst="ellipse">
              <a:avLst/>
            </a:prstGeom>
            <a:solidFill>
              <a:srgbClr val="2626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</a:t>
              </a:r>
            </a:p>
          </p:txBody>
        </p:sp>
      </p:grpSp>
      <p:sp>
        <p:nvSpPr>
          <p:cNvPr id="59" name="Text Placeholder 33"/>
          <p:cNvSpPr txBox="1">
            <a:spLocks/>
          </p:cNvSpPr>
          <p:nvPr/>
        </p:nvSpPr>
        <p:spPr>
          <a:xfrm>
            <a:off x="5603131" y="5616495"/>
            <a:ext cx="1544522" cy="23021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pl-PL" sz="1800" b="1" dirty="0" smtClean="0">
                <a:solidFill>
                  <a:srgbClr val="262626"/>
                </a:solidFill>
                <a:latin typeface="+mj-lt"/>
              </a:rPr>
              <a:t>KLIENT </a:t>
            </a:r>
            <a:br>
              <a:rPr lang="pl-PL" sz="1800" b="1" dirty="0" smtClean="0">
                <a:solidFill>
                  <a:srgbClr val="262626"/>
                </a:solidFill>
                <a:latin typeface="+mj-lt"/>
              </a:rPr>
            </a:br>
            <a:r>
              <a:rPr lang="pl-PL" sz="1800" b="1" dirty="0" smtClean="0">
                <a:solidFill>
                  <a:srgbClr val="262626"/>
                </a:solidFill>
                <a:latin typeface="+mj-lt"/>
              </a:rPr>
              <a:t>JPK 2.0</a:t>
            </a:r>
            <a:endParaRPr lang="pl-PL" sz="1800" b="1" dirty="0">
              <a:solidFill>
                <a:srgbClr val="262626"/>
              </a:solidFill>
              <a:latin typeface="+mj-lt"/>
            </a:endParaRPr>
          </a:p>
        </p:txBody>
      </p:sp>
      <p:grpSp>
        <p:nvGrpSpPr>
          <p:cNvPr id="60" name="Group 6"/>
          <p:cNvGrpSpPr/>
          <p:nvPr/>
        </p:nvGrpSpPr>
        <p:grpSpPr>
          <a:xfrm>
            <a:off x="7254843" y="4655399"/>
            <a:ext cx="551992" cy="816672"/>
            <a:chOff x="8747586" y="2732605"/>
            <a:chExt cx="551992" cy="816672"/>
          </a:xfrm>
          <a:solidFill>
            <a:srgbClr val="C00000"/>
          </a:solidFill>
        </p:grpSpPr>
        <p:cxnSp>
          <p:nvCxnSpPr>
            <p:cNvPr id="61" name="Straight Connector 162"/>
            <p:cNvCxnSpPr/>
            <p:nvPr/>
          </p:nvCxnSpPr>
          <p:spPr>
            <a:xfrm rot="10800000">
              <a:off x="9023583" y="2732605"/>
              <a:ext cx="0" cy="360191"/>
            </a:xfrm>
            <a:prstGeom prst="line">
              <a:avLst/>
            </a:prstGeom>
            <a:grpFill/>
            <a:ln w="6350" cap="flat" cmpd="sng" algn="ctr">
              <a:solidFill>
                <a:srgbClr val="68C100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62" name="Oval 163"/>
            <p:cNvSpPr>
              <a:spLocks noChangeAspect="1"/>
            </p:cNvSpPr>
            <p:nvPr/>
          </p:nvSpPr>
          <p:spPr>
            <a:xfrm>
              <a:off x="8747586" y="2997285"/>
              <a:ext cx="551992" cy="55199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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sp>
        <p:nvSpPr>
          <p:cNvPr id="64" name="Text Placeholder 33"/>
          <p:cNvSpPr txBox="1">
            <a:spLocks/>
          </p:cNvSpPr>
          <p:nvPr/>
        </p:nvSpPr>
        <p:spPr>
          <a:xfrm>
            <a:off x="6763893" y="5621521"/>
            <a:ext cx="1544522" cy="23021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pl-PL" sz="1800" b="1" dirty="0" smtClean="0">
                <a:latin typeface="+mj-lt"/>
              </a:rPr>
              <a:t>UPO</a:t>
            </a:r>
            <a:endParaRPr lang="en-AU" sz="1800" b="1" dirty="0" smtClean="0">
              <a:latin typeface="+mj-lt"/>
            </a:endParaRP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2564888" y="3710714"/>
            <a:ext cx="1683163" cy="728170"/>
          </a:xfrm>
          <a:prstGeom prst="rect">
            <a:avLst/>
          </a:prstGeom>
          <a:solidFill>
            <a:srgbClr val="262526">
              <a:lumMod val="65000"/>
              <a:lumOff val="35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kern="0" dirty="0" smtClean="0">
                <a:solidFill>
                  <a:srgbClr val="FFFFFF"/>
                </a:solidFill>
                <a:latin typeface="Lato Bold" panose="020F0802020204030203" pitchFamily="34" charset="0"/>
              </a:rPr>
              <a:t>2</a:t>
            </a:r>
            <a:endParaRPr lang="id-ID" kern="0" dirty="0">
              <a:solidFill>
                <a:srgbClr val="FFFFFF"/>
              </a:solidFill>
              <a:latin typeface="Lato Bold" panose="020F0802020204030203" pitchFamily="34" charset="0"/>
            </a:endParaRP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2569080" y="4066940"/>
            <a:ext cx="1659987" cy="363386"/>
          </a:xfrm>
          <a:prstGeom prst="rect">
            <a:avLst/>
          </a:prstGeom>
          <a:solidFill>
            <a:srgbClr val="333333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 smtClean="0">
              <a:ln>
                <a:noFill/>
              </a:ln>
              <a:solidFill>
                <a:srgbClr val="262526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4271226" y="4073995"/>
            <a:ext cx="1579475" cy="363386"/>
          </a:xfrm>
          <a:prstGeom prst="rect">
            <a:avLst/>
          </a:prstGeom>
          <a:solidFill>
            <a:srgbClr val="333333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 smtClean="0">
              <a:ln>
                <a:noFill/>
              </a:ln>
              <a:solidFill>
                <a:srgbClr val="262526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grpSp>
        <p:nvGrpSpPr>
          <p:cNvPr id="63" name="Group 4"/>
          <p:cNvGrpSpPr/>
          <p:nvPr/>
        </p:nvGrpSpPr>
        <p:grpSpPr>
          <a:xfrm>
            <a:off x="4753364" y="4630511"/>
            <a:ext cx="551992" cy="816672"/>
            <a:chOff x="5757807" y="2732605"/>
            <a:chExt cx="551992" cy="816672"/>
          </a:xfrm>
        </p:grpSpPr>
        <p:cxnSp>
          <p:nvCxnSpPr>
            <p:cNvPr id="65" name="Straight Connector 147"/>
            <p:cNvCxnSpPr/>
            <p:nvPr/>
          </p:nvCxnSpPr>
          <p:spPr>
            <a:xfrm rot="10800000">
              <a:off x="6033804" y="2732605"/>
              <a:ext cx="0" cy="360191"/>
            </a:xfrm>
            <a:prstGeom prst="line">
              <a:avLst/>
            </a:prstGeom>
            <a:noFill/>
            <a:ln w="6350" cap="flat" cmpd="sng" algn="ctr">
              <a:solidFill>
                <a:srgbClr val="404040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66" name="Oval 148"/>
            <p:cNvSpPr>
              <a:spLocks noChangeAspect="1"/>
            </p:cNvSpPr>
            <p:nvPr/>
          </p:nvSpPr>
          <p:spPr>
            <a:xfrm>
              <a:off x="5757807" y="2997285"/>
              <a:ext cx="551992" cy="551992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</a:t>
              </a:r>
            </a:p>
          </p:txBody>
        </p:sp>
      </p:grpSp>
      <p:sp>
        <p:nvSpPr>
          <p:cNvPr id="67" name="Text Placeholder 33"/>
          <p:cNvSpPr txBox="1">
            <a:spLocks/>
          </p:cNvSpPr>
          <p:nvPr/>
        </p:nvSpPr>
        <p:spPr>
          <a:xfrm>
            <a:off x="4235334" y="5616101"/>
            <a:ext cx="1544522" cy="23021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pl-PL" sz="1800" b="1" dirty="0" smtClean="0">
                <a:solidFill>
                  <a:srgbClr val="404040"/>
                </a:solidFill>
                <a:latin typeface="+mj-lt"/>
              </a:rPr>
              <a:t>PROFIL</a:t>
            </a:r>
            <a:br>
              <a:rPr lang="pl-PL" sz="1800" b="1" dirty="0" smtClean="0">
                <a:solidFill>
                  <a:srgbClr val="404040"/>
                </a:solidFill>
                <a:latin typeface="+mj-lt"/>
              </a:rPr>
            </a:br>
            <a:r>
              <a:rPr lang="pl-PL" sz="1800" b="1" dirty="0" smtClean="0">
                <a:solidFill>
                  <a:srgbClr val="404040"/>
                </a:solidFill>
                <a:latin typeface="+mj-lt"/>
              </a:rPr>
              <a:t>ZAUFANY</a:t>
            </a:r>
          </a:p>
        </p:txBody>
      </p:sp>
      <p:sp>
        <p:nvSpPr>
          <p:cNvPr id="68" name="Dowolny kształt 67"/>
          <p:cNvSpPr/>
          <p:nvPr/>
        </p:nvSpPr>
        <p:spPr>
          <a:xfrm>
            <a:off x="555735" y="1642405"/>
            <a:ext cx="8028428" cy="1529092"/>
          </a:xfrm>
          <a:custGeom>
            <a:avLst/>
            <a:gdLst>
              <a:gd name="connsiteX0" fmla="*/ 0 w 7554457"/>
              <a:gd name="connsiteY0" fmla="*/ 245186 h 1471089"/>
              <a:gd name="connsiteX1" fmla="*/ 245186 w 7554457"/>
              <a:gd name="connsiteY1" fmla="*/ 0 h 1471089"/>
              <a:gd name="connsiteX2" fmla="*/ 7309271 w 7554457"/>
              <a:gd name="connsiteY2" fmla="*/ 0 h 1471089"/>
              <a:gd name="connsiteX3" fmla="*/ 7554457 w 7554457"/>
              <a:gd name="connsiteY3" fmla="*/ 245186 h 1471089"/>
              <a:gd name="connsiteX4" fmla="*/ 7554457 w 7554457"/>
              <a:gd name="connsiteY4" fmla="*/ 1225903 h 1471089"/>
              <a:gd name="connsiteX5" fmla="*/ 7309271 w 7554457"/>
              <a:gd name="connsiteY5" fmla="*/ 1471089 h 1471089"/>
              <a:gd name="connsiteX6" fmla="*/ 245186 w 7554457"/>
              <a:gd name="connsiteY6" fmla="*/ 1471089 h 1471089"/>
              <a:gd name="connsiteX7" fmla="*/ 0 w 7554457"/>
              <a:gd name="connsiteY7" fmla="*/ 1225903 h 1471089"/>
              <a:gd name="connsiteX8" fmla="*/ 0 w 7554457"/>
              <a:gd name="connsiteY8" fmla="*/ 245186 h 147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3" tIns="155633" rIns="155633" bIns="15563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sz="3600" b="1" dirty="0" smtClean="0"/>
              <a:t>JPK_VAT</a:t>
            </a:r>
          </a:p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sz="3600" b="1" dirty="0" smtClean="0"/>
              <a:t>KROK PO KROKU 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359810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4" grpId="0"/>
      <p:bldP spid="59" grpId="0"/>
      <p:bldP spid="64" grpId="0"/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Placeholder 32"/>
          <p:cNvSpPr txBox="1">
            <a:spLocks/>
          </p:cNvSpPr>
          <p:nvPr/>
        </p:nvSpPr>
        <p:spPr>
          <a:xfrm>
            <a:off x="3387773" y="3253169"/>
            <a:ext cx="4437900" cy="7385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latin typeface="Roboto light"/>
              </a:rPr>
              <a:t> </a:t>
            </a:r>
            <a:endParaRPr lang="pl-PL" sz="1800" dirty="0">
              <a:solidFill>
                <a:srgbClr val="FF0000"/>
              </a:solidFill>
              <a:latin typeface="Roboto light"/>
            </a:endParaRPr>
          </a:p>
        </p:txBody>
      </p:sp>
      <p:sp>
        <p:nvSpPr>
          <p:cNvPr id="85" name="Text Placeholder 32"/>
          <p:cNvSpPr txBox="1">
            <a:spLocks/>
          </p:cNvSpPr>
          <p:nvPr/>
        </p:nvSpPr>
        <p:spPr>
          <a:xfrm>
            <a:off x="4818107" y="4717754"/>
            <a:ext cx="5519029" cy="7385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endParaRPr lang="pl-PL" sz="1800" dirty="0">
              <a:solidFill>
                <a:srgbClr val="FF0000"/>
              </a:solidFill>
              <a:latin typeface="Roboto light"/>
            </a:endParaRPr>
          </a:p>
        </p:txBody>
      </p:sp>
      <p:sp>
        <p:nvSpPr>
          <p:cNvPr id="87" name="Text Placeholder 32"/>
          <p:cNvSpPr txBox="1">
            <a:spLocks/>
          </p:cNvSpPr>
          <p:nvPr/>
        </p:nvSpPr>
        <p:spPr>
          <a:xfrm>
            <a:off x="3000947" y="4935455"/>
            <a:ext cx="3634321" cy="7385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666750">
              <a:spcBef>
                <a:spcPct val="0"/>
              </a:spcBef>
              <a:spcAft>
                <a:spcPct val="35000"/>
              </a:spcAft>
              <a:buNone/>
            </a:pPr>
            <a:endParaRPr lang="pl-PL" sz="1800" dirty="0">
              <a:solidFill>
                <a:srgbClr val="FF0000"/>
              </a:solidFill>
              <a:latin typeface="Roboto light"/>
            </a:endParaRPr>
          </a:p>
        </p:txBody>
      </p:sp>
      <p:grpSp>
        <p:nvGrpSpPr>
          <p:cNvPr id="16" name="Group 118"/>
          <p:cNvGrpSpPr/>
          <p:nvPr/>
        </p:nvGrpSpPr>
        <p:grpSpPr>
          <a:xfrm>
            <a:off x="808948" y="3251480"/>
            <a:ext cx="589804" cy="728170"/>
            <a:chOff x="1994399" y="2158871"/>
            <a:chExt cx="589804" cy="728170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994399" y="2158871"/>
              <a:ext cx="459824" cy="728170"/>
            </a:xfrm>
            <a:custGeom>
              <a:avLst/>
              <a:gdLst>
                <a:gd name="T0" fmla="*/ 139 w 139"/>
                <a:gd name="T1" fmla="*/ 218 h 218"/>
                <a:gd name="T2" fmla="*/ 139 w 139"/>
                <a:gd name="T3" fmla="*/ 0 h 218"/>
                <a:gd name="T4" fmla="*/ 109 w 139"/>
                <a:gd name="T5" fmla="*/ 0 h 218"/>
                <a:gd name="T6" fmla="*/ 0 w 139"/>
                <a:gd name="T7" fmla="*/ 109 h 218"/>
                <a:gd name="T8" fmla="*/ 0 w 139"/>
                <a:gd name="T9" fmla="*/ 109 h 218"/>
                <a:gd name="T10" fmla="*/ 109 w 139"/>
                <a:gd name="T11" fmla="*/ 218 h 218"/>
                <a:gd name="T12" fmla="*/ 139 w 139"/>
                <a:gd name="T1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8">
                  <a:moveTo>
                    <a:pt x="139" y="21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49" y="0"/>
                    <a:pt x="0" y="4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69"/>
                    <a:pt x="49" y="218"/>
                    <a:pt x="109" y="218"/>
                  </a:cubicBezTo>
                  <a:lnTo>
                    <a:pt x="139" y="2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2417884" y="2158871"/>
              <a:ext cx="166319" cy="728170"/>
            </a:xfrm>
            <a:prstGeom prst="rect">
              <a:avLst/>
            </a:prstGeom>
            <a:solidFill>
              <a:srgbClr val="262526">
                <a:lumMod val="65000"/>
                <a:lumOff val="3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994399" y="2523655"/>
              <a:ext cx="585611" cy="363386"/>
            </a:xfrm>
            <a:custGeom>
              <a:avLst/>
              <a:gdLst>
                <a:gd name="T0" fmla="*/ 0 w 177"/>
                <a:gd name="T1" fmla="*/ 0 h 109"/>
                <a:gd name="T2" fmla="*/ 177 w 177"/>
                <a:gd name="T3" fmla="*/ 0 h 109"/>
                <a:gd name="T4" fmla="*/ 177 w 177"/>
                <a:gd name="T5" fmla="*/ 109 h 109"/>
                <a:gd name="T6" fmla="*/ 139 w 177"/>
                <a:gd name="T7" fmla="*/ 109 h 109"/>
                <a:gd name="T8" fmla="*/ 128 w 177"/>
                <a:gd name="T9" fmla="*/ 109 h 109"/>
                <a:gd name="T10" fmla="*/ 109 w 177"/>
                <a:gd name="T11" fmla="*/ 109 h 109"/>
                <a:gd name="T12" fmla="*/ 0 w 177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09">
                  <a:moveTo>
                    <a:pt x="0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49" y="109"/>
                    <a:pt x="0" y="60"/>
                    <a:pt x="0" y="0"/>
                  </a:cubicBez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1398752" y="3251481"/>
            <a:ext cx="2931656" cy="728170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kern="0" dirty="0">
                <a:solidFill>
                  <a:srgbClr val="FFFFFF"/>
                </a:solidFill>
                <a:latin typeface="Lato Bold" panose="020F0802020204030203" pitchFamily="34" charset="0"/>
                <a:cs typeface="+mn-cs"/>
              </a:rPr>
              <a:t>1</a:t>
            </a:r>
            <a:endParaRPr kumimoji="0" lang="id-ID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old" panose="020F0802020204030203" pitchFamily="34" charset="0"/>
              <a:cs typeface="+mn-cs"/>
            </a:endParaRPr>
          </a:p>
        </p:txBody>
      </p:sp>
      <p:grpSp>
        <p:nvGrpSpPr>
          <p:cNvPr id="32" name="Group 134"/>
          <p:cNvGrpSpPr/>
          <p:nvPr/>
        </p:nvGrpSpPr>
        <p:grpSpPr>
          <a:xfrm>
            <a:off x="4330408" y="3251481"/>
            <a:ext cx="3006612" cy="728170"/>
            <a:chOff x="6060077" y="4285619"/>
            <a:chExt cx="382215" cy="532444"/>
          </a:xfrm>
          <a:solidFill>
            <a:srgbClr val="C00000"/>
          </a:solidFill>
        </p:grpSpPr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6060077" y="4552352"/>
              <a:ext cx="382215" cy="26571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6060077" y="4285619"/>
              <a:ext cx="382215" cy="5324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Bold" panose="020F0802020204030203" pitchFamily="34" charset="0"/>
                  <a:cs typeface="+mn-cs"/>
                </a:rPr>
                <a:t>2</a:t>
              </a: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old" panose="020F0802020204030203" pitchFamily="34" charset="0"/>
                <a:cs typeface="+mn-cs"/>
              </a:endParaRPr>
            </a:p>
          </p:txBody>
        </p:sp>
      </p:grpSp>
      <p:grpSp>
        <p:nvGrpSpPr>
          <p:cNvPr id="35" name="Group 137"/>
          <p:cNvGrpSpPr/>
          <p:nvPr/>
        </p:nvGrpSpPr>
        <p:grpSpPr>
          <a:xfrm>
            <a:off x="7337020" y="3251481"/>
            <a:ext cx="661734" cy="728170"/>
            <a:chOff x="7739063" y="3990975"/>
            <a:chExt cx="414338" cy="827088"/>
          </a:xfrm>
        </p:grpSpPr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7739063" y="3990975"/>
              <a:ext cx="414338" cy="827088"/>
            </a:xfrm>
            <a:custGeom>
              <a:avLst/>
              <a:gdLst>
                <a:gd name="T0" fmla="*/ 261 w 261"/>
                <a:gd name="T1" fmla="*/ 261 h 521"/>
                <a:gd name="T2" fmla="*/ 0 w 261"/>
                <a:gd name="T3" fmla="*/ 0 h 521"/>
                <a:gd name="T4" fmla="*/ 0 w 261"/>
                <a:gd name="T5" fmla="*/ 521 h 521"/>
                <a:gd name="T6" fmla="*/ 261 w 261"/>
                <a:gd name="T7" fmla="*/ 26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521">
                  <a:moveTo>
                    <a:pt x="261" y="261"/>
                  </a:moveTo>
                  <a:lnTo>
                    <a:pt x="0" y="0"/>
                  </a:lnTo>
                  <a:lnTo>
                    <a:pt x="0" y="521"/>
                  </a:lnTo>
                  <a:lnTo>
                    <a:pt x="261" y="261"/>
                  </a:lnTo>
                  <a:close/>
                </a:path>
              </a:pathLst>
            </a:custGeom>
            <a:solidFill>
              <a:srgbClr val="ECA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40" fontAlgn="auto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262526"/>
                </a:solidFill>
                <a:latin typeface="Roboto light"/>
                <a:cs typeface="+mn-cs"/>
              </a:endParaRPr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8027988" y="4283075"/>
              <a:ext cx="125413" cy="242888"/>
            </a:xfrm>
            <a:custGeom>
              <a:avLst/>
              <a:gdLst>
                <a:gd name="T0" fmla="*/ 79 w 79"/>
                <a:gd name="T1" fmla="*/ 77 h 153"/>
                <a:gd name="T2" fmla="*/ 0 w 79"/>
                <a:gd name="T3" fmla="*/ 153 h 153"/>
                <a:gd name="T4" fmla="*/ 0 w 79"/>
                <a:gd name="T5" fmla="*/ 0 h 153"/>
                <a:gd name="T6" fmla="*/ 0 w 79"/>
                <a:gd name="T7" fmla="*/ 0 h 153"/>
                <a:gd name="T8" fmla="*/ 79 w 79"/>
                <a:gd name="T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53">
                  <a:moveTo>
                    <a:pt x="79" y="77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9" y="7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40" fontAlgn="auto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262526"/>
                </a:solidFill>
                <a:latin typeface="Roboto light"/>
                <a:cs typeface="+mn-cs"/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7739063" y="4405313"/>
              <a:ext cx="414338" cy="412750"/>
            </a:xfrm>
            <a:custGeom>
              <a:avLst/>
              <a:gdLst>
                <a:gd name="T0" fmla="*/ 261 w 261"/>
                <a:gd name="T1" fmla="*/ 0 h 260"/>
                <a:gd name="T2" fmla="*/ 0 w 261"/>
                <a:gd name="T3" fmla="*/ 260 h 260"/>
                <a:gd name="T4" fmla="*/ 0 w 261"/>
                <a:gd name="T5" fmla="*/ 0 h 260"/>
                <a:gd name="T6" fmla="*/ 261 w 26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260">
                  <a:moveTo>
                    <a:pt x="261" y="0"/>
                  </a:moveTo>
                  <a:lnTo>
                    <a:pt x="0" y="260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40" fontAlgn="auto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262526"/>
                </a:solidFill>
                <a:latin typeface="Roboto light"/>
                <a:cs typeface="+mn-cs"/>
              </a:endParaRPr>
            </a:p>
          </p:txBody>
        </p:sp>
      </p:grpSp>
      <p:grpSp>
        <p:nvGrpSpPr>
          <p:cNvPr id="45" name="Group 4"/>
          <p:cNvGrpSpPr/>
          <p:nvPr/>
        </p:nvGrpSpPr>
        <p:grpSpPr>
          <a:xfrm>
            <a:off x="2588584" y="4077152"/>
            <a:ext cx="551992" cy="816672"/>
            <a:chOff x="5757807" y="2732605"/>
            <a:chExt cx="551992" cy="816672"/>
          </a:xfrm>
        </p:grpSpPr>
        <p:cxnSp>
          <p:nvCxnSpPr>
            <p:cNvPr id="46" name="Straight Connector 147"/>
            <p:cNvCxnSpPr/>
            <p:nvPr/>
          </p:nvCxnSpPr>
          <p:spPr>
            <a:xfrm rot="10800000">
              <a:off x="6033804" y="2732605"/>
              <a:ext cx="0" cy="360191"/>
            </a:xfrm>
            <a:prstGeom prst="line">
              <a:avLst/>
            </a:prstGeom>
            <a:noFill/>
            <a:ln w="6350" cap="flat" cmpd="sng" algn="ctr">
              <a:solidFill>
                <a:srgbClr val="404040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47" name="Oval 148"/>
            <p:cNvSpPr>
              <a:spLocks noChangeAspect="1"/>
            </p:cNvSpPr>
            <p:nvPr/>
          </p:nvSpPr>
          <p:spPr>
            <a:xfrm>
              <a:off x="5757807" y="2997285"/>
              <a:ext cx="551992" cy="551992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</a:t>
              </a:r>
            </a:p>
          </p:txBody>
        </p:sp>
      </p:grpSp>
      <p:sp>
        <p:nvSpPr>
          <p:cNvPr id="49" name="Text Placeholder 33"/>
          <p:cNvSpPr txBox="1">
            <a:spLocks/>
          </p:cNvSpPr>
          <p:nvPr/>
        </p:nvSpPr>
        <p:spPr>
          <a:xfrm>
            <a:off x="1684115" y="5087007"/>
            <a:ext cx="2505637" cy="140358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pl-PL" sz="1600" b="1" dirty="0" smtClean="0">
                <a:solidFill>
                  <a:srgbClr val="404040"/>
                </a:solidFill>
                <a:latin typeface="+mj-lt"/>
              </a:rPr>
              <a:t>Tabela CSV</a:t>
            </a:r>
            <a:br>
              <a:rPr lang="pl-PL" sz="1600" b="1" dirty="0" smtClean="0">
                <a:solidFill>
                  <a:srgbClr val="404040"/>
                </a:solidFill>
                <a:latin typeface="+mj-lt"/>
              </a:rPr>
            </a:br>
            <a:r>
              <a:rPr lang="pl-PL" sz="1600" b="1" dirty="0" smtClean="0">
                <a:solidFill>
                  <a:srgbClr val="404040"/>
                </a:solidFill>
                <a:latin typeface="+mj-lt"/>
              </a:rPr>
              <a:t>jest bezpłatna. </a:t>
            </a:r>
            <a:r>
              <a:rPr lang="pl-PL" sz="1600" b="1" dirty="0">
                <a:solidFill>
                  <a:srgbClr val="404040"/>
                </a:solidFill>
                <a:latin typeface="+mj-lt"/>
              </a:rPr>
              <a:t/>
            </a:r>
            <a:br>
              <a:rPr lang="pl-PL" sz="1600" b="1" dirty="0">
                <a:solidFill>
                  <a:srgbClr val="404040"/>
                </a:solidFill>
                <a:latin typeface="+mj-lt"/>
              </a:rPr>
            </a:br>
            <a:r>
              <a:rPr lang="pl-PL" sz="1600" b="1" dirty="0" smtClean="0">
                <a:solidFill>
                  <a:srgbClr val="404040"/>
                </a:solidFill>
                <a:latin typeface="+mj-lt"/>
              </a:rPr>
              <a:t>Do pobrania </a:t>
            </a:r>
            <a:br>
              <a:rPr lang="pl-PL" sz="1600" b="1" dirty="0" smtClean="0">
                <a:solidFill>
                  <a:srgbClr val="404040"/>
                </a:solidFill>
                <a:latin typeface="+mj-lt"/>
              </a:rPr>
            </a:br>
            <a:r>
              <a:rPr lang="pl-PL" sz="1600" b="1" dirty="0" smtClean="0">
                <a:solidFill>
                  <a:srgbClr val="404040"/>
                </a:solidFill>
                <a:latin typeface="+mj-lt"/>
              </a:rPr>
              <a:t>ze strony: </a:t>
            </a:r>
            <a:r>
              <a:rPr lang="pl-PL" sz="1600" b="1" dirty="0" smtClean="0">
                <a:solidFill>
                  <a:srgbClr val="404040"/>
                </a:solidFill>
                <a:latin typeface="+mj-lt"/>
                <a:hlinkClick r:id="rId3"/>
              </a:rPr>
              <a:t>www.jpk.mf.gov.pl</a:t>
            </a:r>
            <a:endParaRPr lang="pl-PL" sz="1200" b="1" dirty="0">
              <a:solidFill>
                <a:srgbClr val="404040"/>
              </a:solidFill>
              <a:latin typeface="+mj-lt"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pl-PL" sz="1600" b="1" dirty="0" smtClean="0">
                <a:solidFill>
                  <a:srgbClr val="404040"/>
                </a:solidFill>
                <a:latin typeface="+mj-lt"/>
              </a:rPr>
              <a:t> </a:t>
            </a:r>
          </a:p>
          <a:p>
            <a:pPr marL="0" indent="0" algn="ctr" fontAlgn="auto">
              <a:spcAft>
                <a:spcPts val="0"/>
              </a:spcAft>
              <a:buNone/>
            </a:pPr>
            <a:endParaRPr lang="pl-PL" sz="500" b="1" dirty="0">
              <a:solidFill>
                <a:srgbClr val="404040"/>
              </a:solidFill>
              <a:latin typeface="+mj-lt"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endParaRPr lang="pl-PL" sz="1400" b="1" dirty="0" smtClean="0">
              <a:solidFill>
                <a:srgbClr val="404040"/>
              </a:solidFill>
              <a:latin typeface="+mj-lt"/>
            </a:endParaRPr>
          </a:p>
        </p:txBody>
      </p:sp>
      <p:grpSp>
        <p:nvGrpSpPr>
          <p:cNvPr id="60" name="Group 6"/>
          <p:cNvGrpSpPr/>
          <p:nvPr/>
        </p:nvGrpSpPr>
        <p:grpSpPr>
          <a:xfrm>
            <a:off x="5676672" y="4132182"/>
            <a:ext cx="551992" cy="816672"/>
            <a:chOff x="8747586" y="2732605"/>
            <a:chExt cx="551992" cy="816672"/>
          </a:xfrm>
          <a:solidFill>
            <a:srgbClr val="C00000"/>
          </a:solidFill>
        </p:grpSpPr>
        <p:cxnSp>
          <p:nvCxnSpPr>
            <p:cNvPr id="61" name="Straight Connector 162"/>
            <p:cNvCxnSpPr/>
            <p:nvPr/>
          </p:nvCxnSpPr>
          <p:spPr>
            <a:xfrm rot="10800000">
              <a:off x="9023583" y="2732605"/>
              <a:ext cx="0" cy="360191"/>
            </a:xfrm>
            <a:prstGeom prst="line">
              <a:avLst/>
            </a:prstGeom>
            <a:grpFill/>
            <a:ln w="6350" cap="flat" cmpd="sng" algn="ctr">
              <a:solidFill>
                <a:srgbClr val="68C100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62" name="Oval 163"/>
            <p:cNvSpPr>
              <a:spLocks noChangeAspect="1"/>
            </p:cNvSpPr>
            <p:nvPr/>
          </p:nvSpPr>
          <p:spPr>
            <a:xfrm>
              <a:off x="8747586" y="2997285"/>
              <a:ext cx="551992" cy="55199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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sp>
        <p:nvSpPr>
          <p:cNvPr id="64" name="Text Placeholder 33"/>
          <p:cNvSpPr txBox="1">
            <a:spLocks/>
          </p:cNvSpPr>
          <p:nvPr/>
        </p:nvSpPr>
        <p:spPr>
          <a:xfrm>
            <a:off x="4330408" y="5119348"/>
            <a:ext cx="3668345" cy="137124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rgbClr val="404040"/>
                </a:solidFill>
                <a:latin typeface="+mj-lt"/>
              </a:rPr>
              <a:t>W</a:t>
            </a:r>
            <a:r>
              <a:rPr lang="pl-PL" sz="1600" b="1" dirty="0" smtClean="0">
                <a:solidFill>
                  <a:srgbClr val="404040"/>
                </a:solidFill>
                <a:latin typeface="+mj-lt"/>
              </a:rPr>
              <a:t>pisz </a:t>
            </a:r>
            <a:r>
              <a:rPr lang="pl-PL" sz="1600" b="1" dirty="0">
                <a:solidFill>
                  <a:srgbClr val="404040"/>
                </a:solidFill>
                <a:latin typeface="+mj-lt"/>
              </a:rPr>
              <a:t>dane z rejestru VAT </a:t>
            </a:r>
            <a:r>
              <a:rPr lang="pl-PL" sz="1600" b="1" dirty="0" smtClean="0">
                <a:solidFill>
                  <a:srgbClr val="404040"/>
                </a:solidFill>
                <a:latin typeface="+mj-lt"/>
              </a:rPr>
              <a:t/>
            </a:r>
            <a:br>
              <a:rPr lang="pl-PL" sz="1600" b="1" dirty="0" smtClean="0">
                <a:solidFill>
                  <a:srgbClr val="404040"/>
                </a:solidFill>
                <a:latin typeface="+mj-lt"/>
              </a:rPr>
            </a:br>
            <a:r>
              <a:rPr lang="pl-PL" sz="1600" b="1" dirty="0" smtClean="0">
                <a:solidFill>
                  <a:srgbClr val="404040"/>
                </a:solidFill>
                <a:latin typeface="+mj-lt"/>
              </a:rPr>
              <a:t>w </a:t>
            </a:r>
            <a:r>
              <a:rPr lang="pl-PL" sz="1600" b="1" dirty="0">
                <a:solidFill>
                  <a:srgbClr val="404040"/>
                </a:solidFill>
                <a:latin typeface="+mj-lt"/>
              </a:rPr>
              <a:t>odpowiednie kolumny i wiersze tabeli </a:t>
            </a:r>
            <a:r>
              <a:rPr lang="pl-PL" sz="1600" b="1" dirty="0" smtClean="0">
                <a:solidFill>
                  <a:srgbClr val="404040"/>
                </a:solidFill>
                <a:latin typeface="+mj-lt"/>
              </a:rPr>
              <a:t>(niezbędne </a:t>
            </a:r>
            <a:r>
              <a:rPr lang="pl-PL" sz="1600" b="1" dirty="0">
                <a:solidFill>
                  <a:srgbClr val="404040"/>
                </a:solidFill>
                <a:latin typeface="+mj-lt"/>
              </a:rPr>
              <a:t>do wygenerowania JPK_VAT). </a:t>
            </a:r>
            <a:r>
              <a:rPr lang="pl-PL" sz="1600" b="1" dirty="0" smtClean="0">
                <a:solidFill>
                  <a:srgbClr val="404040"/>
                </a:solidFill>
                <a:latin typeface="+mj-lt"/>
              </a:rPr>
              <a:t>Posługuj się broszurą dostępną na: </a:t>
            </a:r>
            <a:r>
              <a:rPr lang="pl-PL" sz="1600" b="1" dirty="0">
                <a:solidFill>
                  <a:srgbClr val="404040"/>
                </a:solidFill>
                <a:latin typeface="Arial"/>
                <a:cs typeface="Arial" charset="0"/>
                <a:hlinkClick r:id="rId3"/>
              </a:rPr>
              <a:t>www.jpk.mf.gov.pl</a:t>
            </a:r>
            <a:endParaRPr lang="pl-PL" sz="1200" b="1" dirty="0">
              <a:solidFill>
                <a:srgbClr val="404040"/>
              </a:solidFill>
              <a:latin typeface="Arial"/>
              <a:cs typeface="Arial" charset="0"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endParaRPr lang="pl-PL" sz="1600" b="1" dirty="0" smtClean="0">
              <a:solidFill>
                <a:srgbClr val="404040"/>
              </a:solidFill>
              <a:latin typeface="+mj-lt"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endParaRPr lang="pl-PL" sz="700" b="1" dirty="0" smtClean="0">
              <a:solidFill>
                <a:srgbClr val="404040"/>
              </a:solidFill>
              <a:latin typeface="+mj-lt"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endParaRPr lang="pl-PL" sz="2000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31" name="Dowolny kształt 30"/>
          <p:cNvSpPr/>
          <p:nvPr/>
        </p:nvSpPr>
        <p:spPr>
          <a:xfrm>
            <a:off x="555735" y="1642405"/>
            <a:ext cx="8028428" cy="1529092"/>
          </a:xfrm>
          <a:custGeom>
            <a:avLst/>
            <a:gdLst>
              <a:gd name="connsiteX0" fmla="*/ 0 w 7554457"/>
              <a:gd name="connsiteY0" fmla="*/ 245186 h 1471089"/>
              <a:gd name="connsiteX1" fmla="*/ 245186 w 7554457"/>
              <a:gd name="connsiteY1" fmla="*/ 0 h 1471089"/>
              <a:gd name="connsiteX2" fmla="*/ 7309271 w 7554457"/>
              <a:gd name="connsiteY2" fmla="*/ 0 h 1471089"/>
              <a:gd name="connsiteX3" fmla="*/ 7554457 w 7554457"/>
              <a:gd name="connsiteY3" fmla="*/ 245186 h 1471089"/>
              <a:gd name="connsiteX4" fmla="*/ 7554457 w 7554457"/>
              <a:gd name="connsiteY4" fmla="*/ 1225903 h 1471089"/>
              <a:gd name="connsiteX5" fmla="*/ 7309271 w 7554457"/>
              <a:gd name="connsiteY5" fmla="*/ 1471089 h 1471089"/>
              <a:gd name="connsiteX6" fmla="*/ 245186 w 7554457"/>
              <a:gd name="connsiteY6" fmla="*/ 1471089 h 1471089"/>
              <a:gd name="connsiteX7" fmla="*/ 0 w 7554457"/>
              <a:gd name="connsiteY7" fmla="*/ 1225903 h 1471089"/>
              <a:gd name="connsiteX8" fmla="*/ 0 w 7554457"/>
              <a:gd name="connsiteY8" fmla="*/ 245186 h 147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3" tIns="155633" rIns="155633" bIns="15563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sz="3600" b="1" dirty="0" smtClean="0"/>
              <a:t>JPK_VAT</a:t>
            </a:r>
          </a:p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sz="3600" b="1" dirty="0" smtClean="0"/>
              <a:t>KROK 1 i 2 </a:t>
            </a:r>
            <a:endParaRPr lang="pl-PL" sz="3600" b="1" dirty="0"/>
          </a:p>
        </p:txBody>
      </p:sp>
      <p:sp>
        <p:nvSpPr>
          <p:cNvPr id="2" name="Prostokąt 1"/>
          <p:cNvSpPr/>
          <p:nvPr/>
        </p:nvSpPr>
        <p:spPr>
          <a:xfrm>
            <a:off x="1945530" y="565187"/>
            <a:ext cx="55396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rgbClr val="404040"/>
                </a:solidFill>
                <a:latin typeface="+mj-lt"/>
                <a:cs typeface="+mn-cs"/>
              </a:rPr>
              <a:t>Dla podatników, którzy nie korzystają z programów księgowych i usług biur rachunkowych Ministerstwo Finansów przygotowało narzędzia, które umożliwiają samodzielne wysyłanie JPK_VAT </a:t>
            </a:r>
          </a:p>
        </p:txBody>
      </p:sp>
    </p:spTree>
    <p:extLst>
      <p:ext uri="{BB962C8B-B14F-4D97-AF65-F5344CB8AC3E}">
        <p14:creationId xmlns:p14="http://schemas.microsoft.com/office/powerpoint/2010/main" val="159300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 rogami zaokrąglonymi po przekątnej 2"/>
          <p:cNvSpPr/>
          <p:nvPr/>
        </p:nvSpPr>
        <p:spPr>
          <a:xfrm>
            <a:off x="1122983" y="4490682"/>
            <a:ext cx="7166106" cy="670635"/>
          </a:xfrm>
          <a:prstGeom prst="round2DiagRect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dirty="0" smtClean="0">
                <a:solidFill>
                  <a:schemeClr val="bg1"/>
                </a:solidFill>
              </a:rPr>
              <a:t>Cel Złożenia - 1- złożenie pliku JPK_VAT </a:t>
            </a:r>
          </a:p>
          <a:p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                      2- korekta pliku JPK_VAT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1122983" y="5305398"/>
            <a:ext cx="7166104" cy="539803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Data Od – Pierwszy dzień okresu, za który składany jest JPK_VAT</a:t>
            </a:r>
          </a:p>
        </p:txBody>
      </p:sp>
      <p:sp>
        <p:nvSpPr>
          <p:cNvPr id="13" name="Prostokąt z rogami zaokrąglonymi po przekątnej 12"/>
          <p:cNvSpPr/>
          <p:nvPr/>
        </p:nvSpPr>
        <p:spPr>
          <a:xfrm>
            <a:off x="1122983" y="5992615"/>
            <a:ext cx="7166104" cy="527454"/>
          </a:xfrm>
          <a:prstGeom prst="round2Diag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bg1"/>
                </a:solidFill>
              </a:rPr>
              <a:t>Data Do – ostatni dzień okresu, za który składany jest JPK_VAT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glec\Pictures\nagłówek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8" y="1384300"/>
            <a:ext cx="8927675" cy="300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olny kształt 7"/>
          <p:cNvSpPr/>
          <p:nvPr/>
        </p:nvSpPr>
        <p:spPr>
          <a:xfrm>
            <a:off x="3687775" y="279820"/>
            <a:ext cx="4252900" cy="1030773"/>
          </a:xfrm>
          <a:custGeom>
            <a:avLst/>
            <a:gdLst>
              <a:gd name="connsiteX0" fmla="*/ 0 w 7554457"/>
              <a:gd name="connsiteY0" fmla="*/ 245186 h 1471089"/>
              <a:gd name="connsiteX1" fmla="*/ 245186 w 7554457"/>
              <a:gd name="connsiteY1" fmla="*/ 0 h 1471089"/>
              <a:gd name="connsiteX2" fmla="*/ 7309271 w 7554457"/>
              <a:gd name="connsiteY2" fmla="*/ 0 h 1471089"/>
              <a:gd name="connsiteX3" fmla="*/ 7554457 w 7554457"/>
              <a:gd name="connsiteY3" fmla="*/ 245186 h 1471089"/>
              <a:gd name="connsiteX4" fmla="*/ 7554457 w 7554457"/>
              <a:gd name="connsiteY4" fmla="*/ 1225903 h 1471089"/>
              <a:gd name="connsiteX5" fmla="*/ 7309271 w 7554457"/>
              <a:gd name="connsiteY5" fmla="*/ 1471089 h 1471089"/>
              <a:gd name="connsiteX6" fmla="*/ 245186 w 7554457"/>
              <a:gd name="connsiteY6" fmla="*/ 1471089 h 1471089"/>
              <a:gd name="connsiteX7" fmla="*/ 0 w 7554457"/>
              <a:gd name="connsiteY7" fmla="*/ 1225903 h 1471089"/>
              <a:gd name="connsiteX8" fmla="*/ 0 w 7554457"/>
              <a:gd name="connsiteY8" fmla="*/ 245186 h 147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3" tIns="155633" rIns="155633" bIns="15563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b="1" dirty="0" smtClean="0"/>
              <a:t>PRZYKŁAD:</a:t>
            </a:r>
          </a:p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b="1" dirty="0" smtClean="0"/>
              <a:t>Dane </a:t>
            </a:r>
            <a:r>
              <a:rPr lang="pl-PL" b="1" dirty="0"/>
              <a:t>nagłówkowe i </a:t>
            </a:r>
            <a:r>
              <a:rPr lang="pl-PL" b="1" dirty="0" smtClean="0"/>
              <a:t>adresowe według </a:t>
            </a:r>
            <a:r>
              <a:rPr lang="pl-PL" b="1" dirty="0" err="1" smtClean="0"/>
              <a:t>schemy</a:t>
            </a:r>
            <a:r>
              <a:rPr lang="pl-PL" b="1" dirty="0" smtClean="0"/>
              <a:t> 2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5252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 rogami zaokrąglonymi po przekątnej 7"/>
          <p:cNvSpPr/>
          <p:nvPr/>
        </p:nvSpPr>
        <p:spPr>
          <a:xfrm>
            <a:off x="1104957" y="4595044"/>
            <a:ext cx="3721042" cy="378833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1600" dirty="0" smtClean="0">
                <a:solidFill>
                  <a:schemeClr val="tx1"/>
                </a:solidFill>
              </a:rPr>
              <a:t>K_17 – kwota netto VAT 7% lub 8% </a:t>
            </a: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1104957" y="5031330"/>
            <a:ext cx="3732083" cy="378833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K_18 – kwota podatku VAT 7% lub 8% </a:t>
            </a: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1110796" y="5498636"/>
            <a:ext cx="3726244" cy="378833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K_19 – kwota netto VAT 22% lub 23% </a:t>
            </a:r>
          </a:p>
          <a:p>
            <a:pPr algn="ctr"/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4934331" y="4591959"/>
            <a:ext cx="3977616" cy="378833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1600" dirty="0" smtClean="0">
                <a:solidFill>
                  <a:schemeClr val="tx1"/>
                </a:solidFill>
              </a:rPr>
              <a:t>K_20 – kwota podatku VAT 22% lub 23% </a:t>
            </a:r>
          </a:p>
          <a:p>
            <a:pPr algn="ctr"/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13" name="Prostokąt z rogami zaokrąglonymi po przekątnej 12"/>
          <p:cNvSpPr/>
          <p:nvPr/>
        </p:nvSpPr>
        <p:spPr>
          <a:xfrm>
            <a:off x="4961467" y="5025815"/>
            <a:ext cx="3977616" cy="1075450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1600" dirty="0" smtClean="0">
                <a:solidFill>
                  <a:schemeClr val="tx1"/>
                </a:solidFill>
              </a:rPr>
              <a:t>K_31 – kwota netto dostawa oraz świadczenie usług, dla których podatnikiem jest nabywca (m.in. </a:t>
            </a:r>
            <a:r>
              <a:rPr lang="pl-PL" sz="1600" dirty="0">
                <a:solidFill>
                  <a:schemeClr val="tx1"/>
                </a:solidFill>
              </a:rPr>
              <a:t>r</a:t>
            </a:r>
            <a:r>
              <a:rPr lang="pl-PL" sz="1600" dirty="0" smtClean="0">
                <a:solidFill>
                  <a:schemeClr val="tx1"/>
                </a:solidFill>
              </a:rPr>
              <a:t>oboty budowlane) </a:t>
            </a:r>
          </a:p>
          <a:p>
            <a:pPr algn="ctr"/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1102384" y="5948774"/>
            <a:ext cx="3734656" cy="600307"/>
          </a:xfrm>
          <a:prstGeom prst="round2DiagRect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1600" dirty="0" smtClean="0">
                <a:solidFill>
                  <a:schemeClr val="bg1"/>
                </a:solidFill>
              </a:rPr>
              <a:t>Nr kolumn odpowiadają nr pól </a:t>
            </a:r>
          </a:p>
          <a:p>
            <a:pPr algn="ctr"/>
            <a:r>
              <a:rPr lang="pl-PL" sz="1600" dirty="0" smtClean="0">
                <a:solidFill>
                  <a:schemeClr val="bg1"/>
                </a:solidFill>
              </a:rPr>
              <a:t>deklaracji VAT-7</a:t>
            </a:r>
          </a:p>
          <a:p>
            <a:pPr algn="ctr"/>
            <a:endParaRPr lang="pl-PL" sz="1600" dirty="0">
              <a:solidFill>
                <a:schemeClr val="tx1"/>
              </a:solidFill>
            </a:endParaRPr>
          </a:p>
        </p:txBody>
      </p:sp>
      <p:pic>
        <p:nvPicPr>
          <p:cNvPr id="14" name="Obraz 13" descr="D:\rejestr sprzedaży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9" y="1336431"/>
            <a:ext cx="8833574" cy="319499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Dowolny kształt 14"/>
          <p:cNvSpPr/>
          <p:nvPr/>
        </p:nvSpPr>
        <p:spPr>
          <a:xfrm>
            <a:off x="3561315" y="217185"/>
            <a:ext cx="4252900" cy="1030773"/>
          </a:xfrm>
          <a:custGeom>
            <a:avLst/>
            <a:gdLst>
              <a:gd name="connsiteX0" fmla="*/ 0 w 7554457"/>
              <a:gd name="connsiteY0" fmla="*/ 245186 h 1471089"/>
              <a:gd name="connsiteX1" fmla="*/ 245186 w 7554457"/>
              <a:gd name="connsiteY1" fmla="*/ 0 h 1471089"/>
              <a:gd name="connsiteX2" fmla="*/ 7309271 w 7554457"/>
              <a:gd name="connsiteY2" fmla="*/ 0 h 1471089"/>
              <a:gd name="connsiteX3" fmla="*/ 7554457 w 7554457"/>
              <a:gd name="connsiteY3" fmla="*/ 245186 h 1471089"/>
              <a:gd name="connsiteX4" fmla="*/ 7554457 w 7554457"/>
              <a:gd name="connsiteY4" fmla="*/ 1225903 h 1471089"/>
              <a:gd name="connsiteX5" fmla="*/ 7309271 w 7554457"/>
              <a:gd name="connsiteY5" fmla="*/ 1471089 h 1471089"/>
              <a:gd name="connsiteX6" fmla="*/ 245186 w 7554457"/>
              <a:gd name="connsiteY6" fmla="*/ 1471089 h 1471089"/>
              <a:gd name="connsiteX7" fmla="*/ 0 w 7554457"/>
              <a:gd name="connsiteY7" fmla="*/ 1225903 h 1471089"/>
              <a:gd name="connsiteX8" fmla="*/ 0 w 7554457"/>
              <a:gd name="connsiteY8" fmla="*/ 245186 h 147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3" tIns="155633" rIns="155633" bIns="15563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b="1" dirty="0" smtClean="0"/>
              <a:t>PRZYKŁAD:</a:t>
            </a:r>
          </a:p>
          <a:p>
            <a:pPr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b="1" dirty="0" smtClean="0"/>
              <a:t>Dane </a:t>
            </a:r>
            <a:r>
              <a:rPr lang="pl-PL" b="1" dirty="0"/>
              <a:t>o sprzedaży według </a:t>
            </a:r>
            <a:r>
              <a:rPr lang="pl-PL" b="1" dirty="0" err="1"/>
              <a:t>schemy</a:t>
            </a:r>
            <a:r>
              <a:rPr lang="pl-PL" b="1" dirty="0"/>
              <a:t> 2</a:t>
            </a:r>
          </a:p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6919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2"/>
          <p:cNvSpPr txBox="1">
            <a:spLocks/>
          </p:cNvSpPr>
          <p:nvPr/>
        </p:nvSpPr>
        <p:spPr>
          <a:xfrm>
            <a:off x="663474" y="4282748"/>
            <a:ext cx="8295014" cy="177281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</a:pPr>
            <a:endParaRPr lang="pl-PL" sz="2400" b="1" dirty="0" smtClean="0">
              <a:solidFill>
                <a:srgbClr val="262626"/>
              </a:solidFill>
              <a:latin typeface="Roboto light"/>
            </a:endParaRP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2400" b="1" dirty="0">
                <a:solidFill>
                  <a:srgbClr val="262626"/>
                </a:solidFill>
                <a:latin typeface="Roboto light"/>
              </a:rPr>
              <a:t>Struktura JPK_VAT w obszarze podatku należnego odpowiada części C (rozliczenie podatku należnego) deklaracji VAT bez pozycji 40 i </a:t>
            </a:r>
            <a:r>
              <a:rPr lang="pl-PL" sz="2400" b="1" dirty="0" smtClean="0">
                <a:solidFill>
                  <a:srgbClr val="262626"/>
                </a:solidFill>
                <a:latin typeface="Roboto light"/>
              </a:rPr>
              <a:t>41</a:t>
            </a:r>
            <a:endParaRPr lang="pl-PL" sz="2400" b="1" dirty="0">
              <a:solidFill>
                <a:srgbClr val="262626"/>
              </a:solidFill>
              <a:latin typeface="Roboto light"/>
            </a:endParaRP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400" dirty="0">
              <a:solidFill>
                <a:srgbClr val="262626"/>
              </a:solidFill>
              <a:latin typeface="Roboto light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3546725" y="3796197"/>
            <a:ext cx="2528511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b="1" dirty="0" smtClean="0"/>
              <a:t>Ewidencja sprzedaży</a:t>
            </a:r>
            <a:endParaRPr lang="pl-PL" b="1" dirty="0"/>
          </a:p>
        </p:txBody>
      </p:sp>
      <p:sp>
        <p:nvSpPr>
          <p:cNvPr id="20" name="Oval 1"/>
          <p:cNvSpPr/>
          <p:nvPr/>
        </p:nvSpPr>
        <p:spPr>
          <a:xfrm>
            <a:off x="3585882" y="1046684"/>
            <a:ext cx="2450196" cy="2417009"/>
          </a:xfrm>
          <a:prstGeom prst="ellipse">
            <a:avLst/>
          </a:prstGeom>
          <a:solidFill>
            <a:srgbClr val="C00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800" kern="0" dirty="0" smtClean="0">
                <a:solidFill>
                  <a:srgbClr val="FFFFFF"/>
                </a:solidFill>
                <a:latin typeface="+mj-lt"/>
                <a:cs typeface="+mn-cs"/>
              </a:rPr>
              <a:t>Ważne</a:t>
            </a:r>
            <a:endParaRPr kumimoji="0" lang="en-US" sz="3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31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220862" y="6399051"/>
            <a:ext cx="4702277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Ministerstwo Finansów Departament Poboru Podatków </a:t>
            </a:r>
            <a:endParaRPr lang="pl-PL" dirty="0"/>
          </a:p>
        </p:txBody>
      </p:sp>
      <p:sp>
        <p:nvSpPr>
          <p:cNvPr id="8" name="Prostokąt z rogami zaokrąglonymi po przekątnej 7"/>
          <p:cNvSpPr/>
          <p:nvPr/>
        </p:nvSpPr>
        <p:spPr>
          <a:xfrm>
            <a:off x="139700" y="4696110"/>
            <a:ext cx="4588542" cy="378833"/>
          </a:xfrm>
          <a:prstGeom prst="round2Diag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1600" dirty="0" smtClean="0">
                <a:solidFill>
                  <a:schemeClr val="tx1"/>
                </a:solidFill>
              </a:rPr>
              <a:t>K_43 – kwota netto nabycie środków trwałych</a:t>
            </a:r>
          </a:p>
          <a:p>
            <a:endParaRPr lang="pl-PL" sz="1600" dirty="0" smtClean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139700" y="5151010"/>
            <a:ext cx="5974015" cy="378833"/>
          </a:xfrm>
          <a:prstGeom prst="round2Diag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1600" dirty="0" smtClean="0">
                <a:solidFill>
                  <a:schemeClr val="tx1"/>
                </a:solidFill>
              </a:rPr>
              <a:t>K_44 – kwota podatku naliczonego nabycie środków trwałych</a:t>
            </a:r>
          </a:p>
          <a:p>
            <a:endParaRPr lang="pl-PL" sz="1600" dirty="0" smtClean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139699" y="5565998"/>
            <a:ext cx="5974015" cy="378833"/>
          </a:xfrm>
          <a:prstGeom prst="round2Diag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1600" dirty="0" smtClean="0">
                <a:solidFill>
                  <a:schemeClr val="tx1"/>
                </a:solidFill>
              </a:rPr>
              <a:t>K_45 – kwota netto nabycie towarów i usług pozostałych</a:t>
            </a:r>
          </a:p>
          <a:p>
            <a:endParaRPr lang="pl-PL" sz="1600" dirty="0" smtClean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139700" y="6007615"/>
            <a:ext cx="6850315" cy="378833"/>
          </a:xfrm>
          <a:prstGeom prst="round2Diag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1600" dirty="0" smtClean="0">
                <a:solidFill>
                  <a:schemeClr val="tx1"/>
                </a:solidFill>
              </a:rPr>
              <a:t>K_46 – kwota podatku naliczonego nabycie towarów i usług pozostałych</a:t>
            </a:r>
          </a:p>
          <a:p>
            <a:endParaRPr lang="pl-PL" sz="1600" dirty="0" smtClean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1" name="Obraz 10" descr="D:\rejestr zakupów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409700"/>
            <a:ext cx="8890000" cy="31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zaokrąglony 1"/>
          <p:cNvSpPr/>
          <p:nvPr/>
        </p:nvSpPr>
        <p:spPr>
          <a:xfrm>
            <a:off x="6426200" y="4711124"/>
            <a:ext cx="2476500" cy="104429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Nr </a:t>
            </a:r>
            <a:r>
              <a:rPr lang="pl-PL" dirty="0" smtClean="0">
                <a:solidFill>
                  <a:schemeClr val="bg1"/>
                </a:solidFill>
              </a:rPr>
              <a:t>kolejnych kolumn </a:t>
            </a:r>
            <a:r>
              <a:rPr lang="pl-PL" dirty="0">
                <a:solidFill>
                  <a:schemeClr val="bg1"/>
                </a:solidFill>
              </a:rPr>
              <a:t>odpowiadają nr pól 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deklaracji VAT-7</a:t>
            </a:r>
          </a:p>
        </p:txBody>
      </p:sp>
      <p:sp>
        <p:nvSpPr>
          <p:cNvPr id="13" name="Dowolny kształt 12"/>
          <p:cNvSpPr/>
          <p:nvPr/>
        </p:nvSpPr>
        <p:spPr>
          <a:xfrm>
            <a:off x="3564857" y="140041"/>
            <a:ext cx="4252900" cy="1030773"/>
          </a:xfrm>
          <a:custGeom>
            <a:avLst/>
            <a:gdLst>
              <a:gd name="connsiteX0" fmla="*/ 0 w 7554457"/>
              <a:gd name="connsiteY0" fmla="*/ 245186 h 1471089"/>
              <a:gd name="connsiteX1" fmla="*/ 245186 w 7554457"/>
              <a:gd name="connsiteY1" fmla="*/ 0 h 1471089"/>
              <a:gd name="connsiteX2" fmla="*/ 7309271 w 7554457"/>
              <a:gd name="connsiteY2" fmla="*/ 0 h 1471089"/>
              <a:gd name="connsiteX3" fmla="*/ 7554457 w 7554457"/>
              <a:gd name="connsiteY3" fmla="*/ 245186 h 1471089"/>
              <a:gd name="connsiteX4" fmla="*/ 7554457 w 7554457"/>
              <a:gd name="connsiteY4" fmla="*/ 1225903 h 1471089"/>
              <a:gd name="connsiteX5" fmla="*/ 7309271 w 7554457"/>
              <a:gd name="connsiteY5" fmla="*/ 1471089 h 1471089"/>
              <a:gd name="connsiteX6" fmla="*/ 245186 w 7554457"/>
              <a:gd name="connsiteY6" fmla="*/ 1471089 h 1471089"/>
              <a:gd name="connsiteX7" fmla="*/ 0 w 7554457"/>
              <a:gd name="connsiteY7" fmla="*/ 1225903 h 1471089"/>
              <a:gd name="connsiteX8" fmla="*/ 0 w 7554457"/>
              <a:gd name="connsiteY8" fmla="*/ 245186 h 147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3" tIns="155633" rIns="155633" bIns="15563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b="1" dirty="0" smtClean="0"/>
              <a:t>PRZYKŁAD:</a:t>
            </a:r>
          </a:p>
          <a:p>
            <a:pPr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b="1" dirty="0" smtClean="0"/>
              <a:t>Dane </a:t>
            </a:r>
            <a:r>
              <a:rPr lang="pl-PL" b="1" dirty="0"/>
              <a:t>o zakupach według </a:t>
            </a:r>
            <a:r>
              <a:rPr lang="pl-PL" b="1" dirty="0" err="1"/>
              <a:t>schemy</a:t>
            </a:r>
            <a:r>
              <a:rPr lang="pl-PL" b="1" dirty="0"/>
              <a:t> 2</a:t>
            </a:r>
          </a:p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6940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/>
          <p:cNvSpPr txBox="1"/>
          <p:nvPr/>
        </p:nvSpPr>
        <p:spPr>
          <a:xfrm>
            <a:off x="3546725" y="3796197"/>
            <a:ext cx="2528511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b="1" dirty="0" smtClean="0"/>
              <a:t>Ewidencja zakupów</a:t>
            </a:r>
            <a:endParaRPr lang="pl-PL" b="1" dirty="0"/>
          </a:p>
        </p:txBody>
      </p:sp>
      <p:sp>
        <p:nvSpPr>
          <p:cNvPr id="21" name="Oval 1"/>
          <p:cNvSpPr/>
          <p:nvPr/>
        </p:nvSpPr>
        <p:spPr>
          <a:xfrm>
            <a:off x="3585882" y="1046684"/>
            <a:ext cx="2450196" cy="2417009"/>
          </a:xfrm>
          <a:prstGeom prst="ellipse">
            <a:avLst/>
          </a:prstGeom>
          <a:solidFill>
            <a:srgbClr val="C00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800" kern="0" dirty="0" smtClean="0">
                <a:solidFill>
                  <a:srgbClr val="FFFFFF"/>
                </a:solidFill>
                <a:latin typeface="+mj-lt"/>
                <a:cs typeface="+mn-cs"/>
              </a:rPr>
              <a:t>Ważne</a:t>
            </a:r>
            <a:endParaRPr kumimoji="0" lang="en-US" sz="3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22" name="Text Placeholder 32"/>
          <p:cNvSpPr txBox="1">
            <a:spLocks/>
          </p:cNvSpPr>
          <p:nvPr/>
        </p:nvSpPr>
        <p:spPr>
          <a:xfrm>
            <a:off x="663474" y="4282748"/>
            <a:ext cx="8295014" cy="189411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2400" b="1" dirty="0" smtClean="0">
                <a:solidFill>
                  <a:srgbClr val="262626"/>
                </a:solidFill>
                <a:latin typeface="Roboto light"/>
              </a:rPr>
              <a:t>Struktura </a:t>
            </a:r>
            <a:r>
              <a:rPr lang="pl-PL" sz="2400" b="1" dirty="0">
                <a:solidFill>
                  <a:srgbClr val="262626"/>
                </a:solidFill>
                <a:latin typeface="Roboto light"/>
              </a:rPr>
              <a:t>JPK_VAT w obszarze dotyczącym podatku naliczonego odpowiada części D (rozliczenie podatku naliczonego)  deklaracji VAT bez pozycji 42 i 51 </a:t>
            </a:r>
          </a:p>
        </p:txBody>
      </p:sp>
    </p:spTree>
    <p:extLst>
      <p:ext uri="{BB962C8B-B14F-4D97-AF65-F5344CB8AC3E}">
        <p14:creationId xmlns:p14="http://schemas.microsoft.com/office/powerpoint/2010/main" val="407804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2"/>
          <p:cNvSpPr txBox="1">
            <a:spLocks/>
          </p:cNvSpPr>
          <p:nvPr/>
        </p:nvSpPr>
        <p:spPr>
          <a:xfrm>
            <a:off x="533400" y="3727486"/>
            <a:ext cx="8295014" cy="224410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</a:pPr>
            <a:endParaRPr lang="pl-PL" sz="2400" b="1" dirty="0" smtClean="0">
              <a:solidFill>
                <a:srgbClr val="262626"/>
              </a:solidFill>
              <a:latin typeface="Roboto light"/>
            </a:endParaRP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2400" b="1" dirty="0">
                <a:solidFill>
                  <a:srgbClr val="262626"/>
                </a:solidFill>
                <a:latin typeface="Roboto light"/>
              </a:rPr>
              <a:t>Od 1 stycznia 2018 r. będą wprowadzone </a:t>
            </a:r>
            <a:r>
              <a:rPr lang="pl-PL" sz="2400" b="1" dirty="0">
                <a:solidFill>
                  <a:srgbClr val="FF0000"/>
                </a:solidFill>
                <a:latin typeface="Roboto light"/>
              </a:rPr>
              <a:t>niewielkie</a:t>
            </a:r>
            <a:r>
              <a:rPr lang="pl-PL" sz="2400" b="1" dirty="0">
                <a:solidFill>
                  <a:srgbClr val="262626"/>
                </a:solidFill>
                <a:latin typeface="Roboto light"/>
              </a:rPr>
              <a:t> zmiany w strukturze JPK_VAT.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2400" b="1" dirty="0" smtClean="0">
                <a:solidFill>
                  <a:srgbClr val="262626"/>
                </a:solidFill>
                <a:latin typeface="Roboto light"/>
              </a:rPr>
              <a:t>Aktualna tabela w formacie </a:t>
            </a:r>
            <a:r>
              <a:rPr lang="pl-PL" sz="2400" b="1" dirty="0" err="1" smtClean="0">
                <a:solidFill>
                  <a:srgbClr val="262626"/>
                </a:solidFill>
                <a:latin typeface="Roboto light"/>
              </a:rPr>
              <a:t>csv</a:t>
            </a:r>
            <a:r>
              <a:rPr lang="pl-PL" sz="2400" b="1" dirty="0" smtClean="0">
                <a:solidFill>
                  <a:srgbClr val="262626"/>
                </a:solidFill>
                <a:latin typeface="Roboto light"/>
              </a:rPr>
              <a:t> jest dostępna na: </a:t>
            </a:r>
            <a:r>
              <a:rPr lang="pl-PL" sz="2800" b="1" dirty="0" smtClean="0">
                <a:solidFill>
                  <a:srgbClr val="262626"/>
                </a:solidFill>
                <a:latin typeface="Roboto light"/>
                <a:hlinkClick r:id="rId2"/>
              </a:rPr>
              <a:t>www.</a:t>
            </a:r>
            <a:r>
              <a:rPr lang="pl-PL" sz="2800" b="1" u="sng" dirty="0" smtClean="0">
                <a:solidFill>
                  <a:srgbClr val="262626"/>
                </a:solidFill>
                <a:latin typeface="Roboto light"/>
                <a:hlinkClick r:id="rId2"/>
              </a:rPr>
              <a:t>jpk.mf.gov.pl </a:t>
            </a:r>
            <a:endParaRPr lang="pl-PL" sz="2800" b="1" u="sng" dirty="0">
              <a:solidFill>
                <a:srgbClr val="262626"/>
              </a:solidFill>
              <a:latin typeface="Roboto light"/>
            </a:endParaRP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400" dirty="0">
              <a:solidFill>
                <a:srgbClr val="262626"/>
              </a:solidFill>
              <a:latin typeface="Roboto light"/>
            </a:endParaRPr>
          </a:p>
        </p:txBody>
      </p:sp>
      <p:sp>
        <p:nvSpPr>
          <p:cNvPr id="19" name="Oval 1"/>
          <p:cNvSpPr/>
          <p:nvPr/>
        </p:nvSpPr>
        <p:spPr>
          <a:xfrm>
            <a:off x="3585882" y="1046684"/>
            <a:ext cx="2450196" cy="2417009"/>
          </a:xfrm>
          <a:prstGeom prst="ellipse">
            <a:avLst/>
          </a:prstGeom>
          <a:solidFill>
            <a:srgbClr val="C00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800" kern="0" dirty="0" smtClean="0">
                <a:solidFill>
                  <a:srgbClr val="FFFFFF"/>
                </a:solidFill>
                <a:latin typeface="+mj-lt"/>
                <a:cs typeface="+mn-cs"/>
              </a:rPr>
              <a:t>Ważne</a:t>
            </a:r>
            <a:endParaRPr kumimoji="0" lang="en-US" sz="3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18"/>
          <p:cNvGrpSpPr/>
          <p:nvPr/>
        </p:nvGrpSpPr>
        <p:grpSpPr>
          <a:xfrm>
            <a:off x="1617686" y="3582941"/>
            <a:ext cx="589804" cy="728170"/>
            <a:chOff x="1994399" y="2158871"/>
            <a:chExt cx="589804" cy="728170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994399" y="2158871"/>
              <a:ext cx="459824" cy="728170"/>
            </a:xfrm>
            <a:custGeom>
              <a:avLst/>
              <a:gdLst>
                <a:gd name="T0" fmla="*/ 139 w 139"/>
                <a:gd name="T1" fmla="*/ 218 h 218"/>
                <a:gd name="T2" fmla="*/ 139 w 139"/>
                <a:gd name="T3" fmla="*/ 0 h 218"/>
                <a:gd name="T4" fmla="*/ 109 w 139"/>
                <a:gd name="T5" fmla="*/ 0 h 218"/>
                <a:gd name="T6" fmla="*/ 0 w 139"/>
                <a:gd name="T7" fmla="*/ 109 h 218"/>
                <a:gd name="T8" fmla="*/ 0 w 139"/>
                <a:gd name="T9" fmla="*/ 109 h 218"/>
                <a:gd name="T10" fmla="*/ 109 w 139"/>
                <a:gd name="T11" fmla="*/ 218 h 218"/>
                <a:gd name="T12" fmla="*/ 139 w 139"/>
                <a:gd name="T1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8">
                  <a:moveTo>
                    <a:pt x="139" y="21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49" y="0"/>
                    <a:pt x="0" y="4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69"/>
                    <a:pt x="49" y="218"/>
                    <a:pt x="109" y="218"/>
                  </a:cubicBezTo>
                  <a:lnTo>
                    <a:pt x="139" y="2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2417884" y="2158871"/>
              <a:ext cx="166319" cy="728170"/>
            </a:xfrm>
            <a:prstGeom prst="rect">
              <a:avLst/>
            </a:prstGeom>
            <a:solidFill>
              <a:srgbClr val="262526">
                <a:lumMod val="65000"/>
                <a:lumOff val="3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994399" y="2523655"/>
              <a:ext cx="585611" cy="363386"/>
            </a:xfrm>
            <a:custGeom>
              <a:avLst/>
              <a:gdLst>
                <a:gd name="T0" fmla="*/ 0 w 177"/>
                <a:gd name="T1" fmla="*/ 0 h 109"/>
                <a:gd name="T2" fmla="*/ 177 w 177"/>
                <a:gd name="T3" fmla="*/ 0 h 109"/>
                <a:gd name="T4" fmla="*/ 177 w 177"/>
                <a:gd name="T5" fmla="*/ 109 h 109"/>
                <a:gd name="T6" fmla="*/ 139 w 177"/>
                <a:gd name="T7" fmla="*/ 109 h 109"/>
                <a:gd name="T8" fmla="*/ 128 w 177"/>
                <a:gd name="T9" fmla="*/ 109 h 109"/>
                <a:gd name="T10" fmla="*/ 109 w 177"/>
                <a:gd name="T11" fmla="*/ 109 h 109"/>
                <a:gd name="T12" fmla="*/ 0 w 177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09">
                  <a:moveTo>
                    <a:pt x="0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49" y="109"/>
                    <a:pt x="0" y="60"/>
                    <a:pt x="0" y="0"/>
                  </a:cubicBez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grpSp>
        <p:nvGrpSpPr>
          <p:cNvPr id="29" name="Group 131"/>
          <p:cNvGrpSpPr/>
          <p:nvPr/>
        </p:nvGrpSpPr>
        <p:grpSpPr>
          <a:xfrm>
            <a:off x="2211347" y="3582942"/>
            <a:ext cx="4790379" cy="728170"/>
            <a:chOff x="5677862" y="4285619"/>
            <a:chExt cx="382215" cy="532444"/>
          </a:xfrm>
        </p:grpSpPr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5677862" y="4285619"/>
              <a:ext cx="382215" cy="53244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Bold" panose="020F0802020204030203" pitchFamily="34" charset="0"/>
                  <a:cs typeface="+mn-cs"/>
                </a:rPr>
                <a:t>3</a:t>
              </a: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old" panose="020F0802020204030203" pitchFamily="34" charset="0"/>
                <a:cs typeface="+mn-cs"/>
              </a:endParaRPr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5677862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grpSp>
        <p:nvGrpSpPr>
          <p:cNvPr id="35" name="Group 137"/>
          <p:cNvGrpSpPr/>
          <p:nvPr/>
        </p:nvGrpSpPr>
        <p:grpSpPr>
          <a:xfrm>
            <a:off x="7001726" y="3582942"/>
            <a:ext cx="661734" cy="728170"/>
            <a:chOff x="7739063" y="3990975"/>
            <a:chExt cx="414338" cy="827088"/>
          </a:xfrm>
        </p:grpSpPr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7739063" y="3990975"/>
              <a:ext cx="414338" cy="827088"/>
            </a:xfrm>
            <a:custGeom>
              <a:avLst/>
              <a:gdLst>
                <a:gd name="T0" fmla="*/ 261 w 261"/>
                <a:gd name="T1" fmla="*/ 261 h 521"/>
                <a:gd name="T2" fmla="*/ 0 w 261"/>
                <a:gd name="T3" fmla="*/ 0 h 521"/>
                <a:gd name="T4" fmla="*/ 0 w 261"/>
                <a:gd name="T5" fmla="*/ 521 h 521"/>
                <a:gd name="T6" fmla="*/ 261 w 261"/>
                <a:gd name="T7" fmla="*/ 26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521">
                  <a:moveTo>
                    <a:pt x="261" y="261"/>
                  </a:moveTo>
                  <a:lnTo>
                    <a:pt x="0" y="0"/>
                  </a:lnTo>
                  <a:lnTo>
                    <a:pt x="0" y="521"/>
                  </a:lnTo>
                  <a:lnTo>
                    <a:pt x="261" y="261"/>
                  </a:lnTo>
                  <a:close/>
                </a:path>
              </a:pathLst>
            </a:custGeom>
            <a:solidFill>
              <a:srgbClr val="ECA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40" fontAlgn="auto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262526"/>
                </a:solidFill>
                <a:latin typeface="Roboto light"/>
                <a:cs typeface="+mn-cs"/>
              </a:endParaRPr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8027988" y="4283075"/>
              <a:ext cx="125413" cy="242888"/>
            </a:xfrm>
            <a:custGeom>
              <a:avLst/>
              <a:gdLst>
                <a:gd name="T0" fmla="*/ 79 w 79"/>
                <a:gd name="T1" fmla="*/ 77 h 153"/>
                <a:gd name="T2" fmla="*/ 0 w 79"/>
                <a:gd name="T3" fmla="*/ 153 h 153"/>
                <a:gd name="T4" fmla="*/ 0 w 79"/>
                <a:gd name="T5" fmla="*/ 0 h 153"/>
                <a:gd name="T6" fmla="*/ 0 w 79"/>
                <a:gd name="T7" fmla="*/ 0 h 153"/>
                <a:gd name="T8" fmla="*/ 79 w 79"/>
                <a:gd name="T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53">
                  <a:moveTo>
                    <a:pt x="79" y="77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9" y="7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40" fontAlgn="auto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262526"/>
                </a:solidFill>
                <a:latin typeface="Roboto light"/>
                <a:cs typeface="+mn-cs"/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7739063" y="4405313"/>
              <a:ext cx="414338" cy="412750"/>
            </a:xfrm>
            <a:custGeom>
              <a:avLst/>
              <a:gdLst>
                <a:gd name="T0" fmla="*/ 261 w 261"/>
                <a:gd name="T1" fmla="*/ 0 h 260"/>
                <a:gd name="T2" fmla="*/ 0 w 261"/>
                <a:gd name="T3" fmla="*/ 260 h 260"/>
                <a:gd name="T4" fmla="*/ 0 w 261"/>
                <a:gd name="T5" fmla="*/ 0 h 260"/>
                <a:gd name="T6" fmla="*/ 261 w 26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260">
                  <a:moveTo>
                    <a:pt x="261" y="0"/>
                  </a:moveTo>
                  <a:lnTo>
                    <a:pt x="0" y="260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40" fontAlgn="auto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262526"/>
                </a:solidFill>
                <a:latin typeface="Roboto light"/>
                <a:cs typeface="+mn-cs"/>
              </a:endParaRPr>
            </a:p>
          </p:txBody>
        </p:sp>
      </p:grpSp>
      <p:grpSp>
        <p:nvGrpSpPr>
          <p:cNvPr id="55" name="Group 5"/>
          <p:cNvGrpSpPr/>
          <p:nvPr/>
        </p:nvGrpSpPr>
        <p:grpSpPr>
          <a:xfrm>
            <a:off x="4386318" y="4534100"/>
            <a:ext cx="551992" cy="817958"/>
            <a:chOff x="7567916" y="2732607"/>
            <a:chExt cx="551992" cy="817958"/>
          </a:xfrm>
        </p:grpSpPr>
        <p:cxnSp>
          <p:nvCxnSpPr>
            <p:cNvPr id="56" name="Straight Connector 157"/>
            <p:cNvCxnSpPr/>
            <p:nvPr/>
          </p:nvCxnSpPr>
          <p:spPr>
            <a:xfrm flipV="1">
              <a:off x="7816426" y="2732607"/>
              <a:ext cx="0" cy="453146"/>
            </a:xfrm>
            <a:prstGeom prst="line">
              <a:avLst/>
            </a:prstGeom>
            <a:noFill/>
            <a:ln w="6350" cap="flat" cmpd="sng" algn="ctr">
              <a:solidFill>
                <a:srgbClr val="262626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57" name="Oval 158"/>
            <p:cNvSpPr>
              <a:spLocks noChangeAspect="1"/>
            </p:cNvSpPr>
            <p:nvPr/>
          </p:nvSpPr>
          <p:spPr>
            <a:xfrm>
              <a:off x="7567916" y="2998573"/>
              <a:ext cx="551992" cy="551992"/>
            </a:xfrm>
            <a:prstGeom prst="ellipse">
              <a:avLst/>
            </a:prstGeom>
            <a:solidFill>
              <a:srgbClr val="2626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</a:t>
              </a:r>
            </a:p>
          </p:txBody>
        </p:sp>
      </p:grpSp>
      <p:sp>
        <p:nvSpPr>
          <p:cNvPr id="53" name="Dowolny kształt 52"/>
          <p:cNvSpPr/>
          <p:nvPr/>
        </p:nvSpPr>
        <p:spPr>
          <a:xfrm>
            <a:off x="555735" y="1642405"/>
            <a:ext cx="8028428" cy="1529092"/>
          </a:xfrm>
          <a:custGeom>
            <a:avLst/>
            <a:gdLst>
              <a:gd name="connsiteX0" fmla="*/ 0 w 7554457"/>
              <a:gd name="connsiteY0" fmla="*/ 245186 h 1471089"/>
              <a:gd name="connsiteX1" fmla="*/ 245186 w 7554457"/>
              <a:gd name="connsiteY1" fmla="*/ 0 h 1471089"/>
              <a:gd name="connsiteX2" fmla="*/ 7309271 w 7554457"/>
              <a:gd name="connsiteY2" fmla="*/ 0 h 1471089"/>
              <a:gd name="connsiteX3" fmla="*/ 7554457 w 7554457"/>
              <a:gd name="connsiteY3" fmla="*/ 245186 h 1471089"/>
              <a:gd name="connsiteX4" fmla="*/ 7554457 w 7554457"/>
              <a:gd name="connsiteY4" fmla="*/ 1225903 h 1471089"/>
              <a:gd name="connsiteX5" fmla="*/ 7309271 w 7554457"/>
              <a:gd name="connsiteY5" fmla="*/ 1471089 h 1471089"/>
              <a:gd name="connsiteX6" fmla="*/ 245186 w 7554457"/>
              <a:gd name="connsiteY6" fmla="*/ 1471089 h 1471089"/>
              <a:gd name="connsiteX7" fmla="*/ 0 w 7554457"/>
              <a:gd name="connsiteY7" fmla="*/ 1225903 h 1471089"/>
              <a:gd name="connsiteX8" fmla="*/ 0 w 7554457"/>
              <a:gd name="connsiteY8" fmla="*/ 245186 h 147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3" tIns="155633" rIns="155633" bIns="15563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sz="3600" b="1" dirty="0" smtClean="0"/>
              <a:t>JPK_VAT</a:t>
            </a:r>
          </a:p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sz="3600" b="1" dirty="0" smtClean="0"/>
              <a:t>KROK 3</a:t>
            </a:r>
            <a:endParaRPr lang="pl-PL" sz="3600" b="1" dirty="0"/>
          </a:p>
        </p:txBody>
      </p:sp>
      <p:sp>
        <p:nvSpPr>
          <p:cNvPr id="20" name="Text Placeholder 33"/>
          <p:cNvSpPr txBox="1">
            <a:spLocks/>
          </p:cNvSpPr>
          <p:nvPr/>
        </p:nvSpPr>
        <p:spPr>
          <a:xfrm>
            <a:off x="3423455" y="5628173"/>
            <a:ext cx="2505637" cy="140358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pl-PL" sz="1600" b="1" dirty="0" smtClean="0">
                <a:solidFill>
                  <a:srgbClr val="404040"/>
                </a:solidFill>
                <a:latin typeface="+mj-lt"/>
              </a:rPr>
              <a:t>Załóż bezpłatny </a:t>
            </a:r>
            <a:br>
              <a:rPr lang="pl-PL" sz="1600" b="1" dirty="0" smtClean="0">
                <a:solidFill>
                  <a:srgbClr val="404040"/>
                </a:solidFill>
                <a:latin typeface="+mj-lt"/>
              </a:rPr>
            </a:br>
            <a:r>
              <a:rPr lang="pl-PL" sz="1600" b="1" dirty="0" smtClean="0">
                <a:solidFill>
                  <a:srgbClr val="404040"/>
                </a:solidFill>
                <a:latin typeface="+mj-lt"/>
              </a:rPr>
              <a:t>profil </a:t>
            </a:r>
            <a:r>
              <a:rPr lang="pl-PL" sz="1600" b="1" dirty="0">
                <a:solidFill>
                  <a:srgbClr val="404040"/>
                </a:solidFill>
                <a:latin typeface="+mj-lt"/>
              </a:rPr>
              <a:t>zaufany (</a:t>
            </a:r>
            <a:r>
              <a:rPr lang="pl-PL" sz="1600" b="1" dirty="0" err="1">
                <a:solidFill>
                  <a:srgbClr val="404040"/>
                </a:solidFill>
                <a:latin typeface="+mj-lt"/>
              </a:rPr>
              <a:t>eGo</a:t>
            </a:r>
            <a:r>
              <a:rPr lang="pl-PL" sz="1600" b="1" dirty="0">
                <a:solidFill>
                  <a:srgbClr val="404040"/>
                </a:solidFill>
                <a:latin typeface="+mj-lt"/>
              </a:rPr>
              <a:t>). </a:t>
            </a:r>
            <a:endParaRPr lang="pl-PL" sz="1600" b="1" dirty="0" smtClean="0">
              <a:solidFill>
                <a:srgbClr val="40404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264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516998" y="398512"/>
            <a:ext cx="6078537" cy="708025"/>
          </a:xfrm>
        </p:spPr>
        <p:txBody>
          <a:bodyPr/>
          <a:lstStyle/>
          <a:p>
            <a:pPr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Definicja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grpSp>
        <p:nvGrpSpPr>
          <p:cNvPr id="6" name="Group 33"/>
          <p:cNvGrpSpPr/>
          <p:nvPr/>
        </p:nvGrpSpPr>
        <p:grpSpPr>
          <a:xfrm>
            <a:off x="2982468" y="1106538"/>
            <a:ext cx="3147599" cy="1712192"/>
            <a:chOff x="3128225" y="2176272"/>
            <a:chExt cx="5935551" cy="2965641"/>
          </a:xfrm>
          <a:solidFill>
            <a:srgbClr val="C00000">
              <a:alpha val="40000"/>
            </a:srgbClr>
          </a:solidFill>
        </p:grpSpPr>
        <p:sp>
          <p:nvSpPr>
            <p:cNvPr id="8" name="Freeform 26"/>
            <p:cNvSpPr>
              <a:spLocks/>
            </p:cNvSpPr>
            <p:nvPr/>
          </p:nvSpPr>
          <p:spPr bwMode="auto">
            <a:xfrm>
              <a:off x="3128225" y="2176272"/>
              <a:ext cx="5935551" cy="2965639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3622357" y="2670048"/>
              <a:ext cx="4947287" cy="2471863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auto">
            <a:xfrm>
              <a:off x="4082437" y="3129798"/>
              <a:ext cx="4027126" cy="2012113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4537413" y="3584447"/>
              <a:ext cx="3117175" cy="1557465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4993481" y="4040188"/>
              <a:ext cx="2205038" cy="1101725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15" name="Text Placeholder 32"/>
          <p:cNvSpPr txBox="1">
            <a:spLocks/>
          </p:cNvSpPr>
          <p:nvPr/>
        </p:nvSpPr>
        <p:spPr>
          <a:xfrm>
            <a:off x="746449" y="3352498"/>
            <a:ext cx="8042988" cy="249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składa się z danych identyfikujących podatnika oraz danych, które dotyczą dokumentów sprzedażowych </a:t>
            </a:r>
            <a:r>
              <a:rPr lang="pl-PL" sz="2400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zakupowych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odzwierciedla dane zawarte w ewidencji </a:t>
            </a:r>
            <a:r>
              <a:rPr lang="pl-PL" sz="2400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sprzedaży i zakupów </a:t>
            </a:r>
            <a:endParaRPr lang="pl-PL" sz="2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dane w JPK_VAT powinny być zgodne </a:t>
            </a:r>
            <a:r>
              <a:rPr lang="pl-PL" sz="2400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danymi ujętymi w deklaracji VAT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244505" y="2047877"/>
            <a:ext cx="2623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</a:rPr>
              <a:t>JPK_VAT</a:t>
            </a:r>
            <a:endParaRPr lang="pl-P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4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588957" y="1598267"/>
            <a:ext cx="7832085" cy="4810150"/>
            <a:chOff x="421006" y="1104186"/>
            <a:chExt cx="7832085" cy="4810150"/>
          </a:xfrm>
        </p:grpSpPr>
        <p:sp>
          <p:nvSpPr>
            <p:cNvPr id="8" name="Rounded Rectangle 21"/>
            <p:cNvSpPr/>
            <p:nvPr/>
          </p:nvSpPr>
          <p:spPr>
            <a:xfrm>
              <a:off x="5836463" y="3655083"/>
              <a:ext cx="2416628" cy="2246425"/>
            </a:xfrm>
            <a:prstGeom prst="roundRect">
              <a:avLst>
                <a:gd name="adj" fmla="val 50000"/>
              </a:avLst>
            </a:prstGeom>
            <a:solidFill>
              <a:srgbClr val="262626">
                <a:alpha val="91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400" kern="0" dirty="0" smtClean="0">
                  <a:solidFill>
                    <a:srgbClr val="FFFFFF"/>
                  </a:solidFill>
                  <a:latin typeface="Roboto medium"/>
                  <a:cs typeface="+mn-cs"/>
                </a:rPr>
                <a:t>Bezpłatny </a:t>
              </a:r>
            </a:p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400" kern="0" dirty="0" smtClean="0">
                  <a:solidFill>
                    <a:srgbClr val="FFFFFF"/>
                  </a:solidFill>
                  <a:latin typeface="Roboto medium"/>
                  <a:cs typeface="+mn-cs"/>
                </a:rPr>
                <a:t>p</a:t>
              </a:r>
              <a:r>
                <a:rPr kumimoji="0" lang="pl-PL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cs typeface="+mn-cs"/>
                </a:rPr>
                <a:t>rofil</a:t>
              </a:r>
              <a:r>
                <a:rPr kumimoji="0" lang="pl-PL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cs typeface="+mn-cs"/>
                </a:rPr>
                <a:t> zaufany (</a:t>
              </a:r>
              <a:r>
                <a:rPr kumimoji="0" lang="pl-PL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cs typeface="+mn-cs"/>
                </a:rPr>
                <a:t>eGo</a:t>
              </a:r>
              <a:r>
                <a:rPr kumimoji="0" lang="pl-PL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cs typeface="+mn-cs"/>
                </a:rPr>
                <a:t>)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/>
                <a:cs typeface="+mn-cs"/>
              </a:endParaRPr>
            </a:p>
          </p:txBody>
        </p:sp>
        <p:sp>
          <p:nvSpPr>
            <p:cNvPr id="9" name="Rounded Rectangle 22"/>
            <p:cNvSpPr/>
            <p:nvPr/>
          </p:nvSpPr>
          <p:spPr>
            <a:xfrm>
              <a:off x="421006" y="3697629"/>
              <a:ext cx="2336800" cy="2216707"/>
            </a:xfrm>
            <a:prstGeom prst="roundRect">
              <a:avLst>
                <a:gd name="adj" fmla="val 50000"/>
              </a:avLst>
            </a:prstGeom>
            <a:solidFill>
              <a:srgbClr val="595959">
                <a:alpha val="91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800" kern="0" noProof="0" dirty="0" smtClean="0">
                  <a:solidFill>
                    <a:srgbClr val="FFFFFF"/>
                  </a:solidFill>
                  <a:latin typeface="Roboto medium"/>
                  <a:cs typeface="+mn-cs"/>
                </a:rPr>
                <a:t>Płatny</a:t>
              </a:r>
            </a:p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800" kern="0" noProof="0" dirty="0" smtClean="0">
                  <a:solidFill>
                    <a:srgbClr val="FFFFFF"/>
                  </a:solidFill>
                  <a:latin typeface="Roboto medium"/>
                  <a:cs typeface="+mn-cs"/>
                </a:rPr>
                <a:t>podpis </a:t>
              </a:r>
              <a:r>
                <a:rPr lang="pl-PL" kern="0" noProof="0" dirty="0" smtClean="0">
                  <a:solidFill>
                    <a:srgbClr val="FFFFFF"/>
                  </a:solidFill>
                  <a:latin typeface="Roboto medium"/>
                  <a:cs typeface="+mn-cs"/>
                </a:rPr>
                <a:t>kwalifikowany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/>
                <a:cs typeface="+mn-cs"/>
              </a:endParaRPr>
            </a:p>
          </p:txBody>
        </p:sp>
        <p:sp>
          <p:nvSpPr>
            <p:cNvPr id="13" name="Rounded Rectangle 25"/>
            <p:cNvSpPr/>
            <p:nvPr/>
          </p:nvSpPr>
          <p:spPr>
            <a:xfrm>
              <a:off x="3391187" y="1598267"/>
              <a:ext cx="1657346" cy="165734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400" b="1" dirty="0" smtClean="0"/>
                <a:t>: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8C100"/>
                </a:solidFill>
                <a:effectLst/>
                <a:uLnTx/>
                <a:uFillTx/>
                <a:latin typeface="FontAwesome" pitchFamily="2" charset="0"/>
                <a:cs typeface="+mn-cs"/>
              </a:endParaRPr>
            </a:p>
          </p:txBody>
        </p:sp>
        <p:sp>
          <p:nvSpPr>
            <p:cNvPr id="2" name="Elipsa 1"/>
            <p:cNvSpPr/>
            <p:nvPr/>
          </p:nvSpPr>
          <p:spPr>
            <a:xfrm>
              <a:off x="1922106" y="1104186"/>
              <a:ext cx="4725445" cy="201223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/>
                <a:t>Do </a:t>
              </a:r>
              <a:r>
                <a:rPr lang="pl-PL" sz="2000" b="1" dirty="0" smtClean="0"/>
                <a:t>wysłania JPK_VAT  przez aplikację Klient JPK 2.0 potrzebny jest jeden z podpisów:</a:t>
              </a:r>
              <a:endParaRPr lang="pl-PL" sz="2000" dirty="0"/>
            </a:p>
          </p:txBody>
        </p:sp>
        <p:sp>
          <p:nvSpPr>
            <p:cNvPr id="3" name="Strzałka w prawo 2"/>
            <p:cNvSpPr/>
            <p:nvPr/>
          </p:nvSpPr>
          <p:spPr>
            <a:xfrm rot="7440895">
              <a:off x="1461870" y="2963309"/>
              <a:ext cx="1160026" cy="48463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Strzałka w prawo 3"/>
            <p:cNvSpPr/>
            <p:nvPr/>
          </p:nvSpPr>
          <p:spPr>
            <a:xfrm rot="3413550">
              <a:off x="6038286" y="2915935"/>
              <a:ext cx="1160024" cy="48463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885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 txBox="1">
            <a:spLocks/>
          </p:cNvSpPr>
          <p:nvPr/>
        </p:nvSpPr>
        <p:spPr>
          <a:xfrm>
            <a:off x="625151" y="4470664"/>
            <a:ext cx="2775529" cy="120762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900" dirty="0" smtClean="0">
              <a:solidFill>
                <a:srgbClr val="262626"/>
              </a:solidFill>
              <a:latin typeface="Roboto medium"/>
            </a:endParaRPr>
          </a:p>
        </p:txBody>
      </p:sp>
      <p:grpSp>
        <p:nvGrpSpPr>
          <p:cNvPr id="57" name="Group 6"/>
          <p:cNvGrpSpPr/>
          <p:nvPr/>
        </p:nvGrpSpPr>
        <p:grpSpPr>
          <a:xfrm>
            <a:off x="1770188" y="1657587"/>
            <a:ext cx="6202022" cy="4170085"/>
            <a:chOff x="1081462" y="1607951"/>
            <a:chExt cx="6202022" cy="4170085"/>
          </a:xfrm>
        </p:grpSpPr>
        <p:grpSp>
          <p:nvGrpSpPr>
            <p:cNvPr id="58" name="Group 5"/>
            <p:cNvGrpSpPr/>
            <p:nvPr/>
          </p:nvGrpSpPr>
          <p:grpSpPr>
            <a:xfrm>
              <a:off x="4900486" y="1663522"/>
              <a:ext cx="2382998" cy="2086701"/>
              <a:chOff x="4900486" y="1663522"/>
              <a:chExt cx="2382998" cy="2086701"/>
            </a:xfrm>
          </p:grpSpPr>
          <p:grpSp>
            <p:nvGrpSpPr>
              <p:cNvPr id="83" name="Group 4"/>
              <p:cNvGrpSpPr/>
              <p:nvPr/>
            </p:nvGrpSpPr>
            <p:grpSpPr>
              <a:xfrm>
                <a:off x="4900486" y="1663522"/>
                <a:ext cx="2355274" cy="2086701"/>
                <a:chOff x="4900486" y="1663522"/>
                <a:chExt cx="2355274" cy="2086701"/>
              </a:xfrm>
            </p:grpSpPr>
            <p:sp>
              <p:nvSpPr>
                <p:cNvPr id="85" name="Freeform 40"/>
                <p:cNvSpPr/>
                <p:nvPr/>
              </p:nvSpPr>
              <p:spPr>
                <a:xfrm rot="16200000">
                  <a:off x="4901992" y="1665352"/>
                  <a:ext cx="1180703" cy="1183716"/>
                </a:xfrm>
                <a:custGeom>
                  <a:avLst/>
                  <a:gdLst>
                    <a:gd name="connsiteX0" fmla="*/ 0 w 1717965"/>
                    <a:gd name="connsiteY0" fmla="*/ 0 h 1722348"/>
                    <a:gd name="connsiteX1" fmla="*/ 171506 w 1717965"/>
                    <a:gd name="connsiteY1" fmla="*/ 8661 h 1722348"/>
                    <a:gd name="connsiteX2" fmla="*/ 1717965 w 1717965"/>
                    <a:gd name="connsiteY2" fmla="*/ 1722348 h 1722348"/>
                    <a:gd name="connsiteX3" fmla="*/ 1052945 w 1717965"/>
                    <a:gd name="connsiteY3" fmla="*/ 1722348 h 1722348"/>
                    <a:gd name="connsiteX4" fmla="*/ 1052945 w 1717965"/>
                    <a:gd name="connsiteY4" fmla="*/ 1722347 h 1722348"/>
                    <a:gd name="connsiteX5" fmla="*/ 103511 w 1717965"/>
                    <a:gd name="connsiteY5" fmla="*/ 670245 h 1722348"/>
                    <a:gd name="connsiteX6" fmla="*/ 0 w 1717965"/>
                    <a:gd name="connsiteY6" fmla="*/ 665018 h 1722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17965" h="1722348">
                      <a:moveTo>
                        <a:pt x="0" y="0"/>
                      </a:moveTo>
                      <a:lnTo>
                        <a:pt x="171506" y="8661"/>
                      </a:lnTo>
                      <a:cubicBezTo>
                        <a:pt x="1040129" y="96874"/>
                        <a:pt x="1717965" y="830453"/>
                        <a:pt x="1717965" y="1722348"/>
                      </a:cubicBezTo>
                      <a:lnTo>
                        <a:pt x="1052945" y="1722348"/>
                      </a:lnTo>
                      <a:lnTo>
                        <a:pt x="1052945" y="1722347"/>
                      </a:lnTo>
                      <a:cubicBezTo>
                        <a:pt x="1052945" y="1174777"/>
                        <a:pt x="636794" y="724403"/>
                        <a:pt x="103511" y="670245"/>
                      </a:cubicBezTo>
                      <a:lnTo>
                        <a:pt x="0" y="665018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4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41"/>
                <p:cNvSpPr/>
                <p:nvPr/>
              </p:nvSpPr>
              <p:spPr>
                <a:xfrm>
                  <a:off x="6075058" y="1663522"/>
                  <a:ext cx="1180702" cy="1183716"/>
                </a:xfrm>
                <a:custGeom>
                  <a:avLst/>
                  <a:gdLst>
                    <a:gd name="connsiteX0" fmla="*/ 0 w 1717965"/>
                    <a:gd name="connsiteY0" fmla="*/ 0 h 1722348"/>
                    <a:gd name="connsiteX1" fmla="*/ 171506 w 1717965"/>
                    <a:gd name="connsiteY1" fmla="*/ 8661 h 1722348"/>
                    <a:gd name="connsiteX2" fmla="*/ 1717965 w 1717965"/>
                    <a:gd name="connsiteY2" fmla="*/ 1722348 h 1722348"/>
                    <a:gd name="connsiteX3" fmla="*/ 1052945 w 1717965"/>
                    <a:gd name="connsiteY3" fmla="*/ 1722348 h 1722348"/>
                    <a:gd name="connsiteX4" fmla="*/ 1052945 w 1717965"/>
                    <a:gd name="connsiteY4" fmla="*/ 1722347 h 1722348"/>
                    <a:gd name="connsiteX5" fmla="*/ 103511 w 1717965"/>
                    <a:gd name="connsiteY5" fmla="*/ 670245 h 1722348"/>
                    <a:gd name="connsiteX6" fmla="*/ 0 w 1717965"/>
                    <a:gd name="connsiteY6" fmla="*/ 665018 h 1722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17965" h="1722348">
                      <a:moveTo>
                        <a:pt x="0" y="0"/>
                      </a:moveTo>
                      <a:lnTo>
                        <a:pt x="171506" y="8661"/>
                      </a:lnTo>
                      <a:cubicBezTo>
                        <a:pt x="1040129" y="96874"/>
                        <a:pt x="1717965" y="830453"/>
                        <a:pt x="1717965" y="1722348"/>
                      </a:cubicBezTo>
                      <a:lnTo>
                        <a:pt x="1052945" y="1722348"/>
                      </a:lnTo>
                      <a:lnTo>
                        <a:pt x="1052945" y="1722347"/>
                      </a:lnTo>
                      <a:cubicBezTo>
                        <a:pt x="1052945" y="1174777"/>
                        <a:pt x="636794" y="724403"/>
                        <a:pt x="103511" y="670245"/>
                      </a:cubicBezTo>
                      <a:lnTo>
                        <a:pt x="0" y="665018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4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tangle 44"/>
                <p:cNvSpPr/>
                <p:nvPr/>
              </p:nvSpPr>
              <p:spPr>
                <a:xfrm>
                  <a:off x="4902133" y="2830869"/>
                  <a:ext cx="455854" cy="919354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4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4" name="Rectangle 7"/>
              <p:cNvSpPr/>
              <p:nvPr/>
            </p:nvSpPr>
            <p:spPr>
              <a:xfrm rot="2700000">
                <a:off x="6758134" y="2575232"/>
                <a:ext cx="525350" cy="525350"/>
              </a:xfrm>
              <a:custGeom>
                <a:avLst/>
                <a:gdLst>
                  <a:gd name="connsiteX0" fmla="*/ 0 w 764402"/>
                  <a:gd name="connsiteY0" fmla="*/ 0 h 764402"/>
                  <a:gd name="connsiteX1" fmla="*/ 764402 w 764402"/>
                  <a:gd name="connsiteY1" fmla="*/ 0 h 764402"/>
                  <a:gd name="connsiteX2" fmla="*/ 764402 w 764402"/>
                  <a:gd name="connsiteY2" fmla="*/ 764402 h 764402"/>
                  <a:gd name="connsiteX3" fmla="*/ 0 w 764402"/>
                  <a:gd name="connsiteY3" fmla="*/ 764402 h 764402"/>
                  <a:gd name="connsiteX4" fmla="*/ 0 w 764402"/>
                  <a:gd name="connsiteY4" fmla="*/ 0 h 764402"/>
                  <a:gd name="connsiteX0" fmla="*/ 0 w 764402"/>
                  <a:gd name="connsiteY0" fmla="*/ 764402 h 764402"/>
                  <a:gd name="connsiteX1" fmla="*/ 764402 w 764402"/>
                  <a:gd name="connsiteY1" fmla="*/ 0 h 764402"/>
                  <a:gd name="connsiteX2" fmla="*/ 764402 w 764402"/>
                  <a:gd name="connsiteY2" fmla="*/ 764402 h 764402"/>
                  <a:gd name="connsiteX3" fmla="*/ 0 w 764402"/>
                  <a:gd name="connsiteY3" fmla="*/ 764402 h 76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4402" h="764402">
                    <a:moveTo>
                      <a:pt x="0" y="764402"/>
                    </a:moveTo>
                    <a:lnTo>
                      <a:pt x="764402" y="0"/>
                    </a:lnTo>
                    <a:lnTo>
                      <a:pt x="764402" y="764402"/>
                    </a:lnTo>
                    <a:lnTo>
                      <a:pt x="0" y="76440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59"/>
            <p:cNvGrpSpPr/>
            <p:nvPr/>
          </p:nvGrpSpPr>
          <p:grpSpPr>
            <a:xfrm>
              <a:off x="2992895" y="3550510"/>
              <a:ext cx="2394955" cy="2227526"/>
              <a:chOff x="3371475" y="3681979"/>
              <a:chExt cx="1984589" cy="1845848"/>
            </a:xfrm>
            <a:solidFill>
              <a:srgbClr val="7E7E7E"/>
            </a:solidFill>
          </p:grpSpPr>
          <p:sp>
            <p:nvSpPr>
              <p:cNvPr id="68" name="Freeform 60"/>
              <p:cNvSpPr/>
              <p:nvPr/>
            </p:nvSpPr>
            <p:spPr>
              <a:xfrm rot="16200000" flipH="1">
                <a:off x="3372725" y="4548183"/>
                <a:ext cx="978394" cy="980891"/>
              </a:xfrm>
              <a:custGeom>
                <a:avLst/>
                <a:gdLst>
                  <a:gd name="connsiteX0" fmla="*/ 0 w 1717965"/>
                  <a:gd name="connsiteY0" fmla="*/ 0 h 1722348"/>
                  <a:gd name="connsiteX1" fmla="*/ 171506 w 1717965"/>
                  <a:gd name="connsiteY1" fmla="*/ 8661 h 1722348"/>
                  <a:gd name="connsiteX2" fmla="*/ 1717965 w 1717965"/>
                  <a:gd name="connsiteY2" fmla="*/ 1722348 h 1722348"/>
                  <a:gd name="connsiteX3" fmla="*/ 1052945 w 1717965"/>
                  <a:gd name="connsiteY3" fmla="*/ 1722348 h 1722348"/>
                  <a:gd name="connsiteX4" fmla="*/ 1052945 w 1717965"/>
                  <a:gd name="connsiteY4" fmla="*/ 1722347 h 1722348"/>
                  <a:gd name="connsiteX5" fmla="*/ 103511 w 1717965"/>
                  <a:gd name="connsiteY5" fmla="*/ 670245 h 1722348"/>
                  <a:gd name="connsiteX6" fmla="*/ 0 w 1717965"/>
                  <a:gd name="connsiteY6" fmla="*/ 665018 h 1722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7965" h="1722348">
                    <a:moveTo>
                      <a:pt x="0" y="0"/>
                    </a:moveTo>
                    <a:lnTo>
                      <a:pt x="171506" y="8661"/>
                    </a:lnTo>
                    <a:cubicBezTo>
                      <a:pt x="1040129" y="96874"/>
                      <a:pt x="1717965" y="830453"/>
                      <a:pt x="1717965" y="1722348"/>
                    </a:cubicBezTo>
                    <a:lnTo>
                      <a:pt x="1052945" y="1722348"/>
                    </a:lnTo>
                    <a:lnTo>
                      <a:pt x="1052945" y="1722347"/>
                    </a:lnTo>
                    <a:cubicBezTo>
                      <a:pt x="1052945" y="1174777"/>
                      <a:pt x="636794" y="724403"/>
                      <a:pt x="103511" y="670245"/>
                    </a:cubicBezTo>
                    <a:lnTo>
                      <a:pt x="0" y="665018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69" name="Freeform 61"/>
              <p:cNvSpPr/>
              <p:nvPr/>
            </p:nvSpPr>
            <p:spPr>
              <a:xfrm rot="10800000" flipH="1">
                <a:off x="4346378" y="4546936"/>
                <a:ext cx="978394" cy="980891"/>
              </a:xfrm>
              <a:custGeom>
                <a:avLst/>
                <a:gdLst>
                  <a:gd name="connsiteX0" fmla="*/ 0 w 1717965"/>
                  <a:gd name="connsiteY0" fmla="*/ 0 h 1722348"/>
                  <a:gd name="connsiteX1" fmla="*/ 171506 w 1717965"/>
                  <a:gd name="connsiteY1" fmla="*/ 8661 h 1722348"/>
                  <a:gd name="connsiteX2" fmla="*/ 1717965 w 1717965"/>
                  <a:gd name="connsiteY2" fmla="*/ 1722348 h 1722348"/>
                  <a:gd name="connsiteX3" fmla="*/ 1052945 w 1717965"/>
                  <a:gd name="connsiteY3" fmla="*/ 1722348 h 1722348"/>
                  <a:gd name="connsiteX4" fmla="*/ 1052945 w 1717965"/>
                  <a:gd name="connsiteY4" fmla="*/ 1722347 h 1722348"/>
                  <a:gd name="connsiteX5" fmla="*/ 103511 w 1717965"/>
                  <a:gd name="connsiteY5" fmla="*/ 670245 h 1722348"/>
                  <a:gd name="connsiteX6" fmla="*/ 0 w 1717965"/>
                  <a:gd name="connsiteY6" fmla="*/ 665018 h 1722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7965" h="1722348">
                    <a:moveTo>
                      <a:pt x="0" y="0"/>
                    </a:moveTo>
                    <a:lnTo>
                      <a:pt x="171506" y="8661"/>
                    </a:lnTo>
                    <a:cubicBezTo>
                      <a:pt x="1040129" y="96874"/>
                      <a:pt x="1717965" y="830453"/>
                      <a:pt x="1717965" y="1722348"/>
                    </a:cubicBezTo>
                    <a:lnTo>
                      <a:pt x="1052945" y="1722348"/>
                    </a:lnTo>
                    <a:lnTo>
                      <a:pt x="1052945" y="1722347"/>
                    </a:lnTo>
                    <a:cubicBezTo>
                      <a:pt x="1052945" y="1174777"/>
                      <a:pt x="636794" y="724403"/>
                      <a:pt x="103511" y="670245"/>
                    </a:cubicBezTo>
                    <a:lnTo>
                      <a:pt x="0" y="665018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70" name="Rectangle 62"/>
              <p:cNvSpPr/>
              <p:nvPr/>
            </p:nvSpPr>
            <p:spPr>
              <a:xfrm rot="10800000" flipH="1">
                <a:off x="3371475" y="3790370"/>
                <a:ext cx="377745" cy="761826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71" name="Rectangle 63"/>
              <p:cNvSpPr/>
              <p:nvPr/>
            </p:nvSpPr>
            <p:spPr>
              <a:xfrm rot="10800000" flipH="1">
                <a:off x="4946904" y="3789922"/>
                <a:ext cx="377745" cy="762273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72" name="Rectangle 7"/>
              <p:cNvSpPr/>
              <p:nvPr/>
            </p:nvSpPr>
            <p:spPr>
              <a:xfrm rot="8100000" flipH="1">
                <a:off x="4920731" y="3681979"/>
                <a:ext cx="435333" cy="435333"/>
              </a:xfrm>
              <a:custGeom>
                <a:avLst/>
                <a:gdLst>
                  <a:gd name="connsiteX0" fmla="*/ 0 w 764402"/>
                  <a:gd name="connsiteY0" fmla="*/ 0 h 764402"/>
                  <a:gd name="connsiteX1" fmla="*/ 764402 w 764402"/>
                  <a:gd name="connsiteY1" fmla="*/ 0 h 764402"/>
                  <a:gd name="connsiteX2" fmla="*/ 764402 w 764402"/>
                  <a:gd name="connsiteY2" fmla="*/ 764402 h 764402"/>
                  <a:gd name="connsiteX3" fmla="*/ 0 w 764402"/>
                  <a:gd name="connsiteY3" fmla="*/ 764402 h 764402"/>
                  <a:gd name="connsiteX4" fmla="*/ 0 w 764402"/>
                  <a:gd name="connsiteY4" fmla="*/ 0 h 764402"/>
                  <a:gd name="connsiteX0" fmla="*/ 0 w 764402"/>
                  <a:gd name="connsiteY0" fmla="*/ 764402 h 764402"/>
                  <a:gd name="connsiteX1" fmla="*/ 764402 w 764402"/>
                  <a:gd name="connsiteY1" fmla="*/ 0 h 764402"/>
                  <a:gd name="connsiteX2" fmla="*/ 764402 w 764402"/>
                  <a:gd name="connsiteY2" fmla="*/ 764402 h 764402"/>
                  <a:gd name="connsiteX3" fmla="*/ 0 w 764402"/>
                  <a:gd name="connsiteY3" fmla="*/ 764402 h 76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4402" h="764402">
                    <a:moveTo>
                      <a:pt x="0" y="764402"/>
                    </a:moveTo>
                    <a:lnTo>
                      <a:pt x="764402" y="0"/>
                    </a:lnTo>
                    <a:lnTo>
                      <a:pt x="764402" y="764402"/>
                    </a:lnTo>
                    <a:lnTo>
                      <a:pt x="0" y="764402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Group 1"/>
            <p:cNvGrpSpPr/>
            <p:nvPr/>
          </p:nvGrpSpPr>
          <p:grpSpPr>
            <a:xfrm>
              <a:off x="1081462" y="1607951"/>
              <a:ext cx="2405200" cy="2849101"/>
              <a:chOff x="1081462" y="1607951"/>
              <a:chExt cx="2405200" cy="2849101"/>
            </a:xfrm>
            <a:solidFill>
              <a:srgbClr val="A6A6A6"/>
            </a:solidFill>
          </p:grpSpPr>
          <p:sp>
            <p:nvSpPr>
              <p:cNvPr id="63" name="Freeform 65"/>
              <p:cNvSpPr/>
              <p:nvPr/>
            </p:nvSpPr>
            <p:spPr>
              <a:xfrm rot="16200000">
                <a:off x="1085987" y="1613593"/>
                <a:ext cx="1180703" cy="1183716"/>
              </a:xfrm>
              <a:custGeom>
                <a:avLst/>
                <a:gdLst>
                  <a:gd name="connsiteX0" fmla="*/ 0 w 1717965"/>
                  <a:gd name="connsiteY0" fmla="*/ 0 h 1722348"/>
                  <a:gd name="connsiteX1" fmla="*/ 171506 w 1717965"/>
                  <a:gd name="connsiteY1" fmla="*/ 8661 h 1722348"/>
                  <a:gd name="connsiteX2" fmla="*/ 1717965 w 1717965"/>
                  <a:gd name="connsiteY2" fmla="*/ 1722348 h 1722348"/>
                  <a:gd name="connsiteX3" fmla="*/ 1052945 w 1717965"/>
                  <a:gd name="connsiteY3" fmla="*/ 1722348 h 1722348"/>
                  <a:gd name="connsiteX4" fmla="*/ 1052945 w 1717965"/>
                  <a:gd name="connsiteY4" fmla="*/ 1722347 h 1722348"/>
                  <a:gd name="connsiteX5" fmla="*/ 103511 w 1717965"/>
                  <a:gd name="connsiteY5" fmla="*/ 670245 h 1722348"/>
                  <a:gd name="connsiteX6" fmla="*/ 0 w 1717965"/>
                  <a:gd name="connsiteY6" fmla="*/ 665018 h 1722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7965" h="1722348">
                    <a:moveTo>
                      <a:pt x="0" y="0"/>
                    </a:moveTo>
                    <a:lnTo>
                      <a:pt x="171506" y="8661"/>
                    </a:lnTo>
                    <a:cubicBezTo>
                      <a:pt x="1040129" y="96874"/>
                      <a:pt x="1717965" y="830453"/>
                      <a:pt x="1717965" y="1722348"/>
                    </a:cubicBezTo>
                    <a:lnTo>
                      <a:pt x="1052945" y="1722348"/>
                    </a:lnTo>
                    <a:lnTo>
                      <a:pt x="1052945" y="1722347"/>
                    </a:lnTo>
                    <a:cubicBezTo>
                      <a:pt x="1052945" y="1174777"/>
                      <a:pt x="636794" y="724403"/>
                      <a:pt x="103511" y="670245"/>
                    </a:cubicBezTo>
                    <a:lnTo>
                      <a:pt x="0" y="665018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64" name="Freeform 66"/>
              <p:cNvSpPr/>
              <p:nvPr/>
            </p:nvSpPr>
            <p:spPr>
              <a:xfrm>
                <a:off x="2268196" y="1607951"/>
                <a:ext cx="1180702" cy="1183716"/>
              </a:xfrm>
              <a:custGeom>
                <a:avLst/>
                <a:gdLst>
                  <a:gd name="connsiteX0" fmla="*/ 0 w 1717965"/>
                  <a:gd name="connsiteY0" fmla="*/ 0 h 1722348"/>
                  <a:gd name="connsiteX1" fmla="*/ 171506 w 1717965"/>
                  <a:gd name="connsiteY1" fmla="*/ 8661 h 1722348"/>
                  <a:gd name="connsiteX2" fmla="*/ 1717965 w 1717965"/>
                  <a:gd name="connsiteY2" fmla="*/ 1722348 h 1722348"/>
                  <a:gd name="connsiteX3" fmla="*/ 1052945 w 1717965"/>
                  <a:gd name="connsiteY3" fmla="*/ 1722348 h 1722348"/>
                  <a:gd name="connsiteX4" fmla="*/ 1052945 w 1717965"/>
                  <a:gd name="connsiteY4" fmla="*/ 1722347 h 1722348"/>
                  <a:gd name="connsiteX5" fmla="*/ 103511 w 1717965"/>
                  <a:gd name="connsiteY5" fmla="*/ 670245 h 1722348"/>
                  <a:gd name="connsiteX6" fmla="*/ 0 w 1717965"/>
                  <a:gd name="connsiteY6" fmla="*/ 665018 h 1722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7965" h="1722348">
                    <a:moveTo>
                      <a:pt x="0" y="0"/>
                    </a:moveTo>
                    <a:lnTo>
                      <a:pt x="171506" y="8661"/>
                    </a:lnTo>
                    <a:cubicBezTo>
                      <a:pt x="1040129" y="96874"/>
                      <a:pt x="1717965" y="830453"/>
                      <a:pt x="1717965" y="1722348"/>
                    </a:cubicBezTo>
                    <a:lnTo>
                      <a:pt x="1052945" y="1722348"/>
                    </a:lnTo>
                    <a:lnTo>
                      <a:pt x="1052945" y="1722347"/>
                    </a:lnTo>
                    <a:cubicBezTo>
                      <a:pt x="1052945" y="1174777"/>
                      <a:pt x="636794" y="724403"/>
                      <a:pt x="103511" y="670245"/>
                    </a:cubicBezTo>
                    <a:lnTo>
                      <a:pt x="0" y="665018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65" name="Rectangle 67"/>
              <p:cNvSpPr/>
              <p:nvPr/>
            </p:nvSpPr>
            <p:spPr>
              <a:xfrm>
                <a:off x="1081462" y="2777368"/>
                <a:ext cx="455854" cy="167968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66" name="Rectangle 68"/>
              <p:cNvSpPr/>
              <p:nvPr/>
            </p:nvSpPr>
            <p:spPr>
              <a:xfrm>
                <a:off x="2992895" y="2785319"/>
                <a:ext cx="455854" cy="91989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67" name="Rectangle 7"/>
              <p:cNvSpPr/>
              <p:nvPr/>
            </p:nvSpPr>
            <p:spPr>
              <a:xfrm rot="2700000">
                <a:off x="2961312" y="3310128"/>
                <a:ext cx="525350" cy="525350"/>
              </a:xfrm>
              <a:custGeom>
                <a:avLst/>
                <a:gdLst>
                  <a:gd name="connsiteX0" fmla="*/ 0 w 764402"/>
                  <a:gd name="connsiteY0" fmla="*/ 0 h 764402"/>
                  <a:gd name="connsiteX1" fmla="*/ 764402 w 764402"/>
                  <a:gd name="connsiteY1" fmla="*/ 0 h 764402"/>
                  <a:gd name="connsiteX2" fmla="*/ 764402 w 764402"/>
                  <a:gd name="connsiteY2" fmla="*/ 764402 h 764402"/>
                  <a:gd name="connsiteX3" fmla="*/ 0 w 764402"/>
                  <a:gd name="connsiteY3" fmla="*/ 764402 h 764402"/>
                  <a:gd name="connsiteX4" fmla="*/ 0 w 764402"/>
                  <a:gd name="connsiteY4" fmla="*/ 0 h 764402"/>
                  <a:gd name="connsiteX0" fmla="*/ 0 w 764402"/>
                  <a:gd name="connsiteY0" fmla="*/ 764402 h 764402"/>
                  <a:gd name="connsiteX1" fmla="*/ 764402 w 764402"/>
                  <a:gd name="connsiteY1" fmla="*/ 0 h 764402"/>
                  <a:gd name="connsiteX2" fmla="*/ 764402 w 764402"/>
                  <a:gd name="connsiteY2" fmla="*/ 764402 h 764402"/>
                  <a:gd name="connsiteX3" fmla="*/ 0 w 764402"/>
                  <a:gd name="connsiteY3" fmla="*/ 764402 h 76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4402" h="764402">
                    <a:moveTo>
                      <a:pt x="0" y="764402"/>
                    </a:moveTo>
                    <a:lnTo>
                      <a:pt x="764402" y="0"/>
                    </a:lnTo>
                    <a:lnTo>
                      <a:pt x="764402" y="764402"/>
                    </a:lnTo>
                    <a:lnTo>
                      <a:pt x="0" y="764402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91" name="Oval 104"/>
          <p:cNvSpPr>
            <a:spLocks noChangeAspect="1"/>
          </p:cNvSpPr>
          <p:nvPr/>
        </p:nvSpPr>
        <p:spPr>
          <a:xfrm>
            <a:off x="2618712" y="2315798"/>
            <a:ext cx="611596" cy="611596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kern="0" dirty="0">
                <a:solidFill>
                  <a:srgbClr val="FFFFFF"/>
                </a:solidFill>
                <a:latin typeface="FontAwesome" pitchFamily="2" charset="0"/>
                <a:cs typeface="+mn-cs"/>
              </a:rPr>
              <a:t>1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  <a:cs typeface="+mn-cs"/>
            </a:endParaRPr>
          </a:p>
        </p:txBody>
      </p:sp>
      <p:sp>
        <p:nvSpPr>
          <p:cNvPr id="93" name="Text Placeholder 33"/>
          <p:cNvSpPr txBox="1">
            <a:spLocks/>
          </p:cNvSpPr>
          <p:nvPr/>
        </p:nvSpPr>
        <p:spPr>
          <a:xfrm>
            <a:off x="6443506" y="3250960"/>
            <a:ext cx="2491613" cy="349507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 smtClean="0">
                <a:solidFill>
                  <a:srgbClr val="262626"/>
                </a:solidFill>
                <a:latin typeface="+mj-lt"/>
              </a:rPr>
              <a:t>Potwierdź swoją tożsamość w wybranym urzędzie i zweryfikuj </a:t>
            </a:r>
            <a:r>
              <a:rPr lang="pl-PL" sz="1600" dirty="0">
                <a:solidFill>
                  <a:srgbClr val="262626"/>
                </a:solidFill>
                <a:latin typeface="+mj-lt"/>
              </a:rPr>
              <a:t>dane osobowe </a:t>
            </a:r>
            <a:r>
              <a:rPr lang="pl-PL" sz="1600" dirty="0" smtClean="0">
                <a:solidFill>
                  <a:srgbClr val="262626"/>
                </a:solidFill>
                <a:latin typeface="+mj-lt"/>
              </a:rPr>
              <a:t>z </a:t>
            </a:r>
            <a:r>
              <a:rPr lang="pl-PL" sz="1600" dirty="0">
                <a:solidFill>
                  <a:srgbClr val="262626"/>
                </a:solidFill>
                <a:latin typeface="+mj-lt"/>
              </a:rPr>
              <a:t>danymi </a:t>
            </a:r>
            <a:r>
              <a:rPr lang="pl-PL" sz="1600" dirty="0" smtClean="0">
                <a:solidFill>
                  <a:srgbClr val="262626"/>
                </a:solidFill>
                <a:latin typeface="+mj-lt"/>
              </a:rPr>
              <a:t>z wniosku.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600" dirty="0" smtClean="0">
              <a:solidFill>
                <a:srgbClr val="262626"/>
              </a:solidFill>
              <a:latin typeface="+mj-lt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262626"/>
              </a:solidFill>
              <a:latin typeface="+mj-lt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 smtClean="0">
                <a:solidFill>
                  <a:srgbClr val="262626"/>
                </a:solidFill>
                <a:latin typeface="+mj-lt"/>
              </a:rPr>
              <a:t>Urząd miasta/gminy</a:t>
            </a:r>
            <a:r>
              <a:rPr lang="pl-PL" sz="1600" dirty="0">
                <a:solidFill>
                  <a:srgbClr val="262626"/>
                </a:solidFill>
                <a:latin typeface="+mj-lt"/>
              </a:rPr>
              <a:t/>
            </a:r>
            <a:br>
              <a:rPr lang="pl-PL" sz="1600" dirty="0">
                <a:solidFill>
                  <a:srgbClr val="262626"/>
                </a:solidFill>
                <a:latin typeface="+mj-lt"/>
              </a:rPr>
            </a:br>
            <a:r>
              <a:rPr lang="pl-PL" sz="1600" dirty="0" smtClean="0">
                <a:solidFill>
                  <a:srgbClr val="262626"/>
                </a:solidFill>
                <a:latin typeface="+mj-lt"/>
              </a:rPr>
              <a:t>Starostwo powiatowe</a:t>
            </a:r>
            <a:br>
              <a:rPr lang="pl-PL" sz="1600" dirty="0" smtClean="0">
                <a:solidFill>
                  <a:srgbClr val="262626"/>
                </a:solidFill>
                <a:latin typeface="+mj-lt"/>
              </a:rPr>
            </a:br>
            <a:r>
              <a:rPr lang="pl-PL" sz="1600" dirty="0" smtClean="0">
                <a:solidFill>
                  <a:srgbClr val="262626"/>
                </a:solidFill>
                <a:latin typeface="+mj-lt"/>
              </a:rPr>
              <a:t>Urząd skarbowy</a:t>
            </a:r>
            <a:endParaRPr lang="pl-PL" sz="1600" dirty="0">
              <a:solidFill>
                <a:srgbClr val="262626"/>
              </a:solidFill>
              <a:latin typeface="+mj-lt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 smtClean="0">
                <a:solidFill>
                  <a:srgbClr val="262626"/>
                </a:solidFill>
                <a:latin typeface="+mj-lt"/>
              </a:rPr>
              <a:t>Oddział ZUS</a:t>
            </a:r>
            <a:br>
              <a:rPr lang="pl-PL" sz="1600" dirty="0" smtClean="0">
                <a:solidFill>
                  <a:srgbClr val="262626"/>
                </a:solidFill>
                <a:latin typeface="+mj-lt"/>
              </a:rPr>
            </a:br>
            <a:r>
              <a:rPr lang="pl-PL" sz="1600" dirty="0" smtClean="0">
                <a:solidFill>
                  <a:srgbClr val="262626"/>
                </a:solidFill>
                <a:latin typeface="+mj-lt"/>
              </a:rPr>
              <a:t>Twój bank</a:t>
            </a:r>
            <a:br>
              <a:rPr lang="pl-PL" sz="1600" dirty="0" smtClean="0">
                <a:solidFill>
                  <a:srgbClr val="262626"/>
                </a:solidFill>
                <a:latin typeface="+mj-lt"/>
              </a:rPr>
            </a:br>
            <a:r>
              <a:rPr lang="pl-PL" sz="1600" dirty="0" smtClean="0">
                <a:solidFill>
                  <a:srgbClr val="262626"/>
                </a:solidFill>
                <a:latin typeface="+mj-lt"/>
              </a:rPr>
              <a:t>Urząd wojewódzki </a:t>
            </a:r>
            <a:r>
              <a:rPr lang="pl-PL" sz="1400" dirty="0" smtClean="0">
                <a:solidFill>
                  <a:srgbClr val="262626"/>
                </a:solidFill>
                <a:latin typeface="+mj-lt"/>
              </a:rPr>
              <a:t/>
            </a:r>
            <a:br>
              <a:rPr lang="pl-PL" sz="1400" dirty="0" smtClean="0">
                <a:solidFill>
                  <a:srgbClr val="262626"/>
                </a:solidFill>
                <a:latin typeface="+mj-lt"/>
              </a:rPr>
            </a:br>
            <a:endParaRPr lang="en-AU" sz="1400" dirty="0">
              <a:solidFill>
                <a:srgbClr val="262626"/>
              </a:solidFill>
              <a:latin typeface="+mj-lt"/>
            </a:endParaRPr>
          </a:p>
        </p:txBody>
      </p:sp>
      <p:sp>
        <p:nvSpPr>
          <p:cNvPr id="97" name="Oval 111"/>
          <p:cNvSpPr>
            <a:spLocks noChangeAspect="1"/>
          </p:cNvSpPr>
          <p:nvPr/>
        </p:nvSpPr>
        <p:spPr>
          <a:xfrm>
            <a:off x="6457800" y="2321849"/>
            <a:ext cx="611596" cy="61159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rPr>
              <a:t>3</a:t>
            </a:r>
            <a:endParaRPr kumimoji="0" lang="en-AU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99" name="Text Placeholder 33"/>
          <p:cNvSpPr txBox="1">
            <a:spLocks/>
          </p:cNvSpPr>
          <p:nvPr/>
        </p:nvSpPr>
        <p:spPr>
          <a:xfrm>
            <a:off x="4298145" y="2616766"/>
            <a:ext cx="1111924" cy="8929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900" dirty="0" smtClean="0">
              <a:solidFill>
                <a:srgbClr val="262626"/>
              </a:solidFill>
              <a:latin typeface="Roboto medium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 smtClean="0">
                <a:solidFill>
                  <a:srgbClr val="262626"/>
                </a:solidFill>
                <a:latin typeface="+mj-lt"/>
              </a:rPr>
              <a:t>Złóż wniosek</a:t>
            </a:r>
          </a:p>
        </p:txBody>
      </p:sp>
      <p:sp>
        <p:nvSpPr>
          <p:cNvPr id="100" name="Oval 114"/>
          <p:cNvSpPr>
            <a:spLocks noChangeAspect="1"/>
          </p:cNvSpPr>
          <p:nvPr/>
        </p:nvSpPr>
        <p:spPr>
          <a:xfrm>
            <a:off x="4534683" y="3954318"/>
            <a:ext cx="611596" cy="611596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rPr>
              <a:t>2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33" name="Dowolny kształt 32"/>
          <p:cNvSpPr/>
          <p:nvPr/>
        </p:nvSpPr>
        <p:spPr>
          <a:xfrm>
            <a:off x="3709613" y="669704"/>
            <a:ext cx="2365093" cy="1218856"/>
          </a:xfrm>
          <a:custGeom>
            <a:avLst/>
            <a:gdLst>
              <a:gd name="connsiteX0" fmla="*/ 0 w 7554457"/>
              <a:gd name="connsiteY0" fmla="*/ 245186 h 1471089"/>
              <a:gd name="connsiteX1" fmla="*/ 245186 w 7554457"/>
              <a:gd name="connsiteY1" fmla="*/ 0 h 1471089"/>
              <a:gd name="connsiteX2" fmla="*/ 7309271 w 7554457"/>
              <a:gd name="connsiteY2" fmla="*/ 0 h 1471089"/>
              <a:gd name="connsiteX3" fmla="*/ 7554457 w 7554457"/>
              <a:gd name="connsiteY3" fmla="*/ 245186 h 1471089"/>
              <a:gd name="connsiteX4" fmla="*/ 7554457 w 7554457"/>
              <a:gd name="connsiteY4" fmla="*/ 1225903 h 1471089"/>
              <a:gd name="connsiteX5" fmla="*/ 7309271 w 7554457"/>
              <a:gd name="connsiteY5" fmla="*/ 1471089 h 1471089"/>
              <a:gd name="connsiteX6" fmla="*/ 245186 w 7554457"/>
              <a:gd name="connsiteY6" fmla="*/ 1471089 h 1471089"/>
              <a:gd name="connsiteX7" fmla="*/ 0 w 7554457"/>
              <a:gd name="connsiteY7" fmla="*/ 1225903 h 1471089"/>
              <a:gd name="connsiteX8" fmla="*/ 0 w 7554457"/>
              <a:gd name="connsiteY8" fmla="*/ 245186 h 147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3" tIns="155633" rIns="155633" bIns="15563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sz="2400" b="1" dirty="0" smtClean="0"/>
              <a:t>Profil zaufany eG0</a:t>
            </a:r>
            <a:endParaRPr lang="pl-PL" sz="2400" b="1" dirty="0"/>
          </a:p>
        </p:txBody>
      </p:sp>
      <p:sp>
        <p:nvSpPr>
          <p:cNvPr id="5" name="Prostokąt 4"/>
          <p:cNvSpPr/>
          <p:nvPr/>
        </p:nvSpPr>
        <p:spPr>
          <a:xfrm>
            <a:off x="-232448" y="47173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dirty="0"/>
              <a:t>Załóż konto na portalu: </a:t>
            </a:r>
            <a:r>
              <a:rPr lang="pl-PL" dirty="0">
                <a:hlinkClick r:id="rId3"/>
              </a:rPr>
              <a:t>http://</a:t>
            </a:r>
            <a:r>
              <a:rPr lang="pl-PL" dirty="0" smtClean="0">
                <a:hlinkClick r:id="rId3"/>
              </a:rPr>
              <a:t>www.epuap.gov.pl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3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6" y="2268491"/>
            <a:ext cx="4342809" cy="3505267"/>
          </a:xfrm>
          <a:prstGeom prst="rect">
            <a:avLst/>
          </a:prstGeom>
        </p:spPr>
      </p:pic>
      <p:sp>
        <p:nvSpPr>
          <p:cNvPr id="14" name="Text Placeholder 36"/>
          <p:cNvSpPr txBox="1">
            <a:spLocks/>
          </p:cNvSpPr>
          <p:nvPr/>
        </p:nvSpPr>
        <p:spPr>
          <a:xfrm>
            <a:off x="6151073" y="2261094"/>
            <a:ext cx="2504412" cy="101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262626"/>
                </a:solidFill>
                <a:latin typeface="Roboto medium"/>
              </a:rPr>
              <a:t>Wykaz punktów potwierdzających profil zaufany </a:t>
            </a:r>
            <a:r>
              <a:rPr lang="pl-PL" sz="1400" dirty="0" smtClean="0">
                <a:solidFill>
                  <a:srgbClr val="262626"/>
                </a:solidFill>
                <a:latin typeface="Roboto medium"/>
              </a:rPr>
              <a:t>znajdziesz na</a:t>
            </a:r>
            <a:r>
              <a:rPr lang="pl-PL" sz="1400" dirty="0">
                <a:solidFill>
                  <a:srgbClr val="262626"/>
                </a:solidFill>
                <a:latin typeface="Roboto medium"/>
              </a:rPr>
              <a:t>: </a:t>
            </a:r>
            <a:r>
              <a:rPr lang="pl-PL" sz="1400" dirty="0" smtClean="0">
                <a:solidFill>
                  <a:srgbClr val="262626"/>
                </a:solidFill>
                <a:latin typeface="Roboto medium"/>
              </a:rPr>
              <a:t> </a:t>
            </a:r>
            <a:r>
              <a:rPr lang="pl-PL" sz="1400" dirty="0">
                <a:solidFill>
                  <a:srgbClr val="0070C0"/>
                </a:solidFill>
                <a:latin typeface="Roboto medium"/>
              </a:rPr>
              <a:t>https://pz.gov.pl/pz/confirmationPointAddressesList </a:t>
            </a:r>
            <a:endParaRPr lang="pl-PL" sz="1400" dirty="0" smtClean="0">
              <a:solidFill>
                <a:srgbClr val="0070C0"/>
              </a:solidFill>
              <a:latin typeface="Roboto medium"/>
            </a:endParaRPr>
          </a:p>
        </p:txBody>
      </p:sp>
      <p:sp>
        <p:nvSpPr>
          <p:cNvPr id="16" name="Text Placeholder 41"/>
          <p:cNvSpPr txBox="1">
            <a:spLocks/>
          </p:cNvSpPr>
          <p:nvPr/>
        </p:nvSpPr>
        <p:spPr>
          <a:xfrm>
            <a:off x="6151073" y="3495327"/>
            <a:ext cx="2504412" cy="8588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262626"/>
                </a:solidFill>
                <a:latin typeface="Roboto medium"/>
              </a:rPr>
              <a:t>Profil zaufany </a:t>
            </a:r>
            <a:r>
              <a:rPr lang="pl-PL" sz="1400" dirty="0" smtClean="0">
                <a:solidFill>
                  <a:srgbClr val="262626"/>
                </a:solidFill>
                <a:latin typeface="Roboto medium"/>
              </a:rPr>
              <a:t>możesz </a:t>
            </a:r>
            <a:r>
              <a:rPr lang="pl-PL" sz="1400" dirty="0">
                <a:solidFill>
                  <a:srgbClr val="262626"/>
                </a:solidFill>
                <a:latin typeface="Roboto medium"/>
              </a:rPr>
              <a:t>potwierdzić w każdym </a:t>
            </a:r>
            <a:r>
              <a:rPr lang="pl-PL" sz="1400" dirty="0" smtClean="0">
                <a:solidFill>
                  <a:srgbClr val="262626"/>
                </a:solidFill>
                <a:latin typeface="Roboto medium"/>
              </a:rPr>
              <a:t/>
            </a:r>
            <a:br>
              <a:rPr lang="pl-PL" sz="1400" dirty="0" smtClean="0">
                <a:solidFill>
                  <a:srgbClr val="262626"/>
                </a:solidFill>
                <a:latin typeface="Roboto medium"/>
              </a:rPr>
            </a:br>
            <a:r>
              <a:rPr lang="pl-PL" sz="1400" dirty="0" smtClean="0">
                <a:solidFill>
                  <a:srgbClr val="262626"/>
                </a:solidFill>
                <a:latin typeface="Roboto medium"/>
              </a:rPr>
              <a:t>z </a:t>
            </a:r>
            <a:r>
              <a:rPr lang="pl-PL" sz="1400" dirty="0">
                <a:solidFill>
                  <a:srgbClr val="262626"/>
                </a:solidFill>
                <a:latin typeface="Roboto medium"/>
              </a:rPr>
              <a:t>urzędów </a:t>
            </a:r>
            <a:r>
              <a:rPr lang="pl-PL" sz="1400" dirty="0" smtClean="0">
                <a:solidFill>
                  <a:srgbClr val="262626"/>
                </a:solidFill>
                <a:latin typeface="Roboto medium"/>
              </a:rPr>
              <a:t>skarbowych</a:t>
            </a:r>
            <a:endParaRPr lang="pl-PL" sz="1400" dirty="0">
              <a:solidFill>
                <a:srgbClr val="262626"/>
              </a:solidFill>
              <a:latin typeface="Roboto medium"/>
            </a:endParaRP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6151073" y="4738991"/>
            <a:ext cx="2855141" cy="1617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l-PL" sz="1400" dirty="0" smtClean="0">
                <a:solidFill>
                  <a:srgbClr val="262626"/>
                </a:solidFill>
                <a:latin typeface="Roboto medium"/>
              </a:rPr>
              <a:t>Potwierdzający ustali Twoją tożsamość na </a:t>
            </a:r>
            <a:r>
              <a:rPr lang="pl-PL" sz="1400" dirty="0">
                <a:solidFill>
                  <a:srgbClr val="262626"/>
                </a:solidFill>
                <a:latin typeface="Roboto medium"/>
              </a:rPr>
              <a:t>podstawie dowodu osobistego lub paszportu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262626"/>
                </a:solidFill>
                <a:latin typeface="Roboto medium"/>
              </a:rPr>
              <a:t>Punkt potwierdzający </a:t>
            </a:r>
            <a:r>
              <a:rPr lang="pl-PL" sz="1400" dirty="0" smtClean="0">
                <a:solidFill>
                  <a:srgbClr val="262626"/>
                </a:solidFill>
                <a:latin typeface="Roboto medium"/>
              </a:rPr>
              <a:t>zweryfikuje </a:t>
            </a:r>
            <a:r>
              <a:rPr lang="pl-PL" sz="1400" dirty="0">
                <a:solidFill>
                  <a:srgbClr val="262626"/>
                </a:solidFill>
                <a:latin typeface="Roboto medium"/>
              </a:rPr>
              <a:t>dane z wniosku z danymi z profilu użytkownika</a:t>
            </a:r>
          </a:p>
        </p:txBody>
      </p:sp>
      <p:sp>
        <p:nvSpPr>
          <p:cNvPr id="19" name="Oval 69"/>
          <p:cNvSpPr>
            <a:spLocks noChangeAspect="1"/>
          </p:cNvSpPr>
          <p:nvPr/>
        </p:nvSpPr>
        <p:spPr>
          <a:xfrm>
            <a:off x="5383218" y="2226360"/>
            <a:ext cx="610224" cy="610224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FFFFFF"/>
                </a:solidFill>
                <a:latin typeface="FontAwesome" pitchFamily="2" charset="0"/>
              </a:rPr>
              <a:t></a:t>
            </a:r>
          </a:p>
        </p:txBody>
      </p:sp>
      <p:sp>
        <p:nvSpPr>
          <p:cNvPr id="20" name="Oval 70"/>
          <p:cNvSpPr>
            <a:spLocks noChangeAspect="1"/>
          </p:cNvSpPr>
          <p:nvPr/>
        </p:nvSpPr>
        <p:spPr>
          <a:xfrm>
            <a:off x="5383218" y="3453831"/>
            <a:ext cx="610224" cy="610224"/>
          </a:xfrm>
          <a:prstGeom prst="ellipse">
            <a:avLst/>
          </a:prstGeom>
          <a:solidFill>
            <a:srgbClr val="26262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kern="0" dirty="0" smtClean="0">
                <a:solidFill>
                  <a:srgbClr val="FFFFFF"/>
                </a:solidFill>
                <a:latin typeface="FontAwesome" pitchFamily="2" charset="0"/>
              </a:rPr>
              <a:t></a:t>
            </a:r>
          </a:p>
        </p:txBody>
      </p:sp>
      <p:sp>
        <p:nvSpPr>
          <p:cNvPr id="21" name="Oval 71"/>
          <p:cNvSpPr>
            <a:spLocks noChangeAspect="1"/>
          </p:cNvSpPr>
          <p:nvPr/>
        </p:nvSpPr>
        <p:spPr>
          <a:xfrm>
            <a:off x="5383218" y="4666954"/>
            <a:ext cx="610224" cy="610224"/>
          </a:xfrm>
          <a:prstGeom prst="ellipse">
            <a:avLst/>
          </a:prstGeom>
          <a:solidFill>
            <a:srgbClr val="A6A6A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kern="0" dirty="0" smtClean="0">
                <a:solidFill>
                  <a:srgbClr val="FFFFFF"/>
                </a:solidFill>
                <a:latin typeface="FontAwesome" pitchFamily="2" charset="0"/>
              </a:rPr>
              <a:t></a:t>
            </a:r>
            <a:endParaRPr lang="en-US" sz="1600" kern="0" dirty="0" smtClean="0">
              <a:solidFill>
                <a:srgbClr val="FFFFFF"/>
              </a:solidFill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82708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 animBg="1"/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ęciokąt 7"/>
          <p:cNvSpPr/>
          <p:nvPr/>
        </p:nvSpPr>
        <p:spPr>
          <a:xfrm>
            <a:off x="4349390" y="2961258"/>
            <a:ext cx="3659744" cy="1976882"/>
          </a:xfrm>
          <a:prstGeom prst="homePlate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Po otrzymaniu profilu zaufanego </a:t>
            </a:r>
            <a:r>
              <a:rPr lang="pl-PL" b="1" dirty="0" smtClean="0"/>
              <a:t>wysyłasz </a:t>
            </a:r>
            <a:r>
              <a:rPr lang="pl-PL" b="1" dirty="0"/>
              <a:t>przygotowany </a:t>
            </a:r>
            <a:r>
              <a:rPr lang="pl-PL" b="1" dirty="0" smtClean="0"/>
              <a:t>JPK </a:t>
            </a:r>
            <a:r>
              <a:rPr lang="pl-PL" b="1" dirty="0"/>
              <a:t>VAT poprzez aplikację Klient JPK </a:t>
            </a:r>
            <a:r>
              <a:rPr lang="pl-PL" b="1" dirty="0" smtClean="0"/>
              <a:t>2.0</a:t>
            </a:r>
            <a:r>
              <a:rPr lang="pl-PL" dirty="0" smtClean="0"/>
              <a:t> </a:t>
            </a:r>
            <a:endParaRPr lang="pl-PL" dirty="0"/>
          </a:p>
        </p:txBody>
      </p:sp>
      <p:grpSp>
        <p:nvGrpSpPr>
          <p:cNvPr id="30" name="Group 66"/>
          <p:cNvGrpSpPr/>
          <p:nvPr/>
        </p:nvGrpSpPr>
        <p:grpSpPr>
          <a:xfrm>
            <a:off x="7295409" y="1936538"/>
            <a:ext cx="1773868" cy="1242182"/>
            <a:chOff x="10452101" y="1779589"/>
            <a:chExt cx="365125" cy="219075"/>
          </a:xfrm>
        </p:grpSpPr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10550526" y="1900239"/>
              <a:ext cx="112713" cy="98425"/>
            </a:xfrm>
            <a:custGeom>
              <a:avLst/>
              <a:gdLst>
                <a:gd name="T0" fmla="*/ 71 w 71"/>
                <a:gd name="T1" fmla="*/ 3 h 62"/>
                <a:gd name="T2" fmla="*/ 0 w 71"/>
                <a:gd name="T3" fmla="*/ 62 h 62"/>
                <a:gd name="T4" fmla="*/ 14 w 71"/>
                <a:gd name="T5" fmla="*/ 0 h 62"/>
                <a:gd name="T6" fmla="*/ 71 w 71"/>
                <a:gd name="T7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62">
                  <a:moveTo>
                    <a:pt x="71" y="3"/>
                  </a:moveTo>
                  <a:lnTo>
                    <a:pt x="0" y="62"/>
                  </a:lnTo>
                  <a:lnTo>
                    <a:pt x="14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10452101" y="1779589"/>
              <a:ext cx="365125" cy="188913"/>
            </a:xfrm>
            <a:custGeom>
              <a:avLst/>
              <a:gdLst>
                <a:gd name="T0" fmla="*/ 230 w 230"/>
                <a:gd name="T1" fmla="*/ 0 h 119"/>
                <a:gd name="T2" fmla="*/ 0 w 230"/>
                <a:gd name="T3" fmla="*/ 26 h 119"/>
                <a:gd name="T4" fmla="*/ 140 w 230"/>
                <a:gd name="T5" fmla="*/ 119 h 119"/>
                <a:gd name="T6" fmla="*/ 230 w 230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119">
                  <a:moveTo>
                    <a:pt x="230" y="0"/>
                  </a:moveTo>
                  <a:lnTo>
                    <a:pt x="0" y="26"/>
                  </a:lnTo>
                  <a:lnTo>
                    <a:pt x="140" y="119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10531476" y="1792289"/>
              <a:ext cx="258763" cy="206375"/>
            </a:xfrm>
            <a:custGeom>
              <a:avLst/>
              <a:gdLst>
                <a:gd name="T0" fmla="*/ 163 w 163"/>
                <a:gd name="T1" fmla="*/ 0 h 130"/>
                <a:gd name="T2" fmla="*/ 0 w 163"/>
                <a:gd name="T3" fmla="*/ 52 h 130"/>
                <a:gd name="T4" fmla="*/ 12 w 163"/>
                <a:gd name="T5" fmla="*/ 130 h 130"/>
                <a:gd name="T6" fmla="*/ 26 w 163"/>
                <a:gd name="T7" fmla="*/ 68 h 130"/>
                <a:gd name="T8" fmla="*/ 163 w 163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30">
                  <a:moveTo>
                    <a:pt x="163" y="0"/>
                  </a:moveTo>
                  <a:lnTo>
                    <a:pt x="0" y="52"/>
                  </a:lnTo>
                  <a:lnTo>
                    <a:pt x="12" y="130"/>
                  </a:lnTo>
                  <a:lnTo>
                    <a:pt x="26" y="6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431476" y="1664937"/>
            <a:ext cx="3279842" cy="1773536"/>
            <a:chOff x="0" y="0"/>
            <a:chExt cx="3279842" cy="1518760"/>
          </a:xfrm>
        </p:grpSpPr>
        <p:sp>
          <p:nvSpPr>
            <p:cNvPr id="16" name="Prostokąt zaokrąglony 15"/>
            <p:cNvSpPr/>
            <p:nvPr/>
          </p:nvSpPr>
          <p:spPr>
            <a:xfrm>
              <a:off x="0" y="0"/>
              <a:ext cx="3279842" cy="151876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rostokąt 16"/>
            <p:cNvSpPr/>
            <p:nvPr/>
          </p:nvSpPr>
          <p:spPr>
            <a:xfrm>
              <a:off x="74140" y="74140"/>
              <a:ext cx="3131562" cy="12221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1" kern="1200" dirty="0" smtClean="0"/>
                <a:t>Punkt potwierdzający drukuje Twój wniosek o potwierdzenie profilu zaufanego.</a:t>
              </a: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1" dirty="0" smtClean="0"/>
                <a:t>Podpisujesz </a:t>
              </a:r>
              <a:r>
                <a:rPr lang="pl-PL" b="1" kern="1200" dirty="0" smtClean="0"/>
                <a:t>wniosek.</a:t>
              </a:r>
              <a:endParaRPr lang="pl-PL" kern="1200" dirty="0"/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431476" y="4169601"/>
            <a:ext cx="3279842" cy="2286457"/>
            <a:chOff x="0" y="90076"/>
            <a:chExt cx="3279842" cy="1611724"/>
          </a:xfrm>
        </p:grpSpPr>
        <p:sp>
          <p:nvSpPr>
            <p:cNvPr id="19" name="Prostokąt zaokrąglony 18"/>
            <p:cNvSpPr/>
            <p:nvPr/>
          </p:nvSpPr>
          <p:spPr>
            <a:xfrm>
              <a:off x="0" y="90076"/>
              <a:ext cx="3279842" cy="161172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rostokąt 19"/>
            <p:cNvSpPr/>
            <p:nvPr/>
          </p:nvSpPr>
          <p:spPr>
            <a:xfrm>
              <a:off x="78678" y="168754"/>
              <a:ext cx="3122486" cy="14543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1" dirty="0" smtClean="0"/>
                <a:t>Urząd p</a:t>
              </a:r>
              <a:r>
                <a:rPr lang="pl-PL" b="1" kern="1200" dirty="0" smtClean="0"/>
                <a:t>o pozytywnej weryfikacji danych, potwierdza profil zaufany i odnotowuje to na wydrukowanym wniosku wraz z podaniem czasu potwierdzenia.</a:t>
              </a:r>
              <a:endParaRPr lang="pl-PL" kern="1200" dirty="0"/>
            </a:p>
          </p:txBody>
        </p:sp>
      </p:grpSp>
      <p:cxnSp>
        <p:nvCxnSpPr>
          <p:cNvPr id="13" name="Łącznik prosty ze strzałką 12"/>
          <p:cNvCxnSpPr/>
          <p:nvPr/>
        </p:nvCxnSpPr>
        <p:spPr>
          <a:xfrm>
            <a:off x="2071397" y="3438473"/>
            <a:ext cx="0" cy="76600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3711318" y="4729087"/>
            <a:ext cx="63807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0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2"/>
          <p:cNvSpPr txBox="1">
            <a:spLocks/>
          </p:cNvSpPr>
          <p:nvPr/>
        </p:nvSpPr>
        <p:spPr>
          <a:xfrm>
            <a:off x="533400" y="3769567"/>
            <a:ext cx="8295014" cy="179695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</a:pPr>
            <a:endParaRPr lang="pl-PL" sz="2000" b="1" dirty="0" smtClean="0">
              <a:solidFill>
                <a:srgbClr val="262626"/>
              </a:solidFill>
              <a:latin typeface="Roboto light"/>
            </a:endParaRP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2000" b="1" dirty="0" smtClean="0">
                <a:solidFill>
                  <a:srgbClr val="262626"/>
                </a:solidFill>
                <a:latin typeface="Roboto light"/>
              </a:rPr>
              <a:t>Sprawdź czy Twój banki umożliwia </a:t>
            </a:r>
            <a:r>
              <a:rPr lang="pl-PL" sz="2000" b="1" dirty="0">
                <a:solidFill>
                  <a:srgbClr val="262626"/>
                </a:solidFill>
                <a:latin typeface="Roboto light"/>
              </a:rPr>
              <a:t>uzyskanie profilu zaufanego </a:t>
            </a:r>
            <a:r>
              <a:rPr lang="pl-PL" sz="2000" b="1" dirty="0" smtClean="0">
                <a:solidFill>
                  <a:srgbClr val="262626"/>
                </a:solidFill>
                <a:latin typeface="Roboto light"/>
              </a:rPr>
              <a:t>przez internetowy system transakcyjny. 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2000" b="1" dirty="0" smtClean="0">
                <a:solidFill>
                  <a:srgbClr val="262626"/>
                </a:solidFill>
                <a:latin typeface="Roboto light"/>
              </a:rPr>
              <a:t>Wystarczy </a:t>
            </a:r>
            <a:r>
              <a:rPr lang="pl-PL" sz="2000" b="1" dirty="0">
                <a:solidFill>
                  <a:srgbClr val="262626"/>
                </a:solidFill>
                <a:latin typeface="Roboto light"/>
              </a:rPr>
              <a:t>zalogować się do swojego konta </a:t>
            </a:r>
            <a:r>
              <a:rPr lang="pl-PL" sz="2000" b="1" dirty="0" smtClean="0">
                <a:solidFill>
                  <a:srgbClr val="262626"/>
                </a:solidFill>
                <a:latin typeface="Roboto light"/>
              </a:rPr>
              <a:t>i </a:t>
            </a:r>
            <a:r>
              <a:rPr lang="pl-PL" sz="2000" b="1" dirty="0">
                <a:solidFill>
                  <a:srgbClr val="262626"/>
                </a:solidFill>
                <a:latin typeface="Roboto light"/>
              </a:rPr>
              <a:t>postępować </a:t>
            </a:r>
            <a:r>
              <a:rPr lang="pl-PL" sz="2000" b="1" dirty="0" smtClean="0">
                <a:solidFill>
                  <a:srgbClr val="262626"/>
                </a:solidFill>
                <a:latin typeface="Roboto light"/>
              </a:rPr>
              <a:t/>
            </a:r>
            <a:br>
              <a:rPr lang="pl-PL" sz="2000" b="1" dirty="0" smtClean="0">
                <a:solidFill>
                  <a:srgbClr val="262626"/>
                </a:solidFill>
                <a:latin typeface="Roboto light"/>
              </a:rPr>
            </a:br>
            <a:r>
              <a:rPr lang="pl-PL" sz="2000" b="1" dirty="0" smtClean="0">
                <a:solidFill>
                  <a:srgbClr val="262626"/>
                </a:solidFill>
                <a:latin typeface="Roboto light"/>
              </a:rPr>
              <a:t>zgodnie z instrukcją.</a:t>
            </a:r>
            <a:endParaRPr lang="pl-PL" sz="2000" b="1" dirty="0">
              <a:solidFill>
                <a:srgbClr val="262626"/>
              </a:solidFill>
              <a:latin typeface="Roboto light"/>
            </a:endParaRP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>
              <a:solidFill>
                <a:srgbClr val="262626"/>
              </a:solidFill>
              <a:latin typeface="Roboto light"/>
            </a:endParaRPr>
          </a:p>
        </p:txBody>
      </p:sp>
      <p:sp>
        <p:nvSpPr>
          <p:cNvPr id="19" name="Oval 1"/>
          <p:cNvSpPr/>
          <p:nvPr/>
        </p:nvSpPr>
        <p:spPr>
          <a:xfrm>
            <a:off x="3346902" y="1046684"/>
            <a:ext cx="2450196" cy="2417009"/>
          </a:xfrm>
          <a:prstGeom prst="ellipse">
            <a:avLst/>
          </a:prstGeom>
          <a:solidFill>
            <a:srgbClr val="C00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800" kern="0" dirty="0" smtClean="0">
                <a:solidFill>
                  <a:srgbClr val="FFFFFF"/>
                </a:solidFill>
                <a:latin typeface="+mj-lt"/>
                <a:cs typeface="+mn-cs"/>
              </a:rPr>
              <a:t>Ważne</a:t>
            </a:r>
            <a:endParaRPr kumimoji="0" lang="en-US" sz="3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97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18"/>
          <p:cNvGrpSpPr/>
          <p:nvPr/>
        </p:nvGrpSpPr>
        <p:grpSpPr>
          <a:xfrm>
            <a:off x="1617686" y="3582941"/>
            <a:ext cx="589804" cy="728170"/>
            <a:chOff x="1994399" y="2158871"/>
            <a:chExt cx="589804" cy="728170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994399" y="2158871"/>
              <a:ext cx="459824" cy="728170"/>
            </a:xfrm>
            <a:custGeom>
              <a:avLst/>
              <a:gdLst>
                <a:gd name="T0" fmla="*/ 139 w 139"/>
                <a:gd name="T1" fmla="*/ 218 h 218"/>
                <a:gd name="T2" fmla="*/ 139 w 139"/>
                <a:gd name="T3" fmla="*/ 0 h 218"/>
                <a:gd name="T4" fmla="*/ 109 w 139"/>
                <a:gd name="T5" fmla="*/ 0 h 218"/>
                <a:gd name="T6" fmla="*/ 0 w 139"/>
                <a:gd name="T7" fmla="*/ 109 h 218"/>
                <a:gd name="T8" fmla="*/ 0 w 139"/>
                <a:gd name="T9" fmla="*/ 109 h 218"/>
                <a:gd name="T10" fmla="*/ 109 w 139"/>
                <a:gd name="T11" fmla="*/ 218 h 218"/>
                <a:gd name="T12" fmla="*/ 139 w 139"/>
                <a:gd name="T1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8">
                  <a:moveTo>
                    <a:pt x="139" y="21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49" y="0"/>
                    <a:pt x="0" y="4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69"/>
                    <a:pt x="49" y="218"/>
                    <a:pt x="109" y="218"/>
                  </a:cubicBezTo>
                  <a:lnTo>
                    <a:pt x="139" y="2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2417884" y="2158871"/>
              <a:ext cx="166319" cy="728170"/>
            </a:xfrm>
            <a:prstGeom prst="rect">
              <a:avLst/>
            </a:prstGeom>
            <a:solidFill>
              <a:srgbClr val="262526">
                <a:lumMod val="65000"/>
                <a:lumOff val="3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994399" y="2523655"/>
              <a:ext cx="585611" cy="363386"/>
            </a:xfrm>
            <a:custGeom>
              <a:avLst/>
              <a:gdLst>
                <a:gd name="T0" fmla="*/ 0 w 177"/>
                <a:gd name="T1" fmla="*/ 0 h 109"/>
                <a:gd name="T2" fmla="*/ 177 w 177"/>
                <a:gd name="T3" fmla="*/ 0 h 109"/>
                <a:gd name="T4" fmla="*/ 177 w 177"/>
                <a:gd name="T5" fmla="*/ 109 h 109"/>
                <a:gd name="T6" fmla="*/ 139 w 177"/>
                <a:gd name="T7" fmla="*/ 109 h 109"/>
                <a:gd name="T8" fmla="*/ 128 w 177"/>
                <a:gd name="T9" fmla="*/ 109 h 109"/>
                <a:gd name="T10" fmla="*/ 109 w 177"/>
                <a:gd name="T11" fmla="*/ 109 h 109"/>
                <a:gd name="T12" fmla="*/ 0 w 177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09">
                  <a:moveTo>
                    <a:pt x="0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49" y="109"/>
                    <a:pt x="0" y="60"/>
                    <a:pt x="0" y="0"/>
                  </a:cubicBez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grpSp>
        <p:nvGrpSpPr>
          <p:cNvPr id="29" name="Group 131"/>
          <p:cNvGrpSpPr/>
          <p:nvPr/>
        </p:nvGrpSpPr>
        <p:grpSpPr>
          <a:xfrm>
            <a:off x="2211347" y="3582942"/>
            <a:ext cx="4790379" cy="728170"/>
            <a:chOff x="5677862" y="4285619"/>
            <a:chExt cx="382215" cy="532444"/>
          </a:xfrm>
        </p:grpSpPr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5677862" y="4285619"/>
              <a:ext cx="382215" cy="53244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Bold" panose="020F0802020204030203" pitchFamily="34" charset="0"/>
                  <a:cs typeface="+mn-cs"/>
                </a:rPr>
                <a:t>4</a:t>
              </a:r>
              <a:endParaRPr kumimoji="0" lang="id-ID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old" panose="020F0802020204030203" pitchFamily="34" charset="0"/>
                <a:cs typeface="+mn-cs"/>
              </a:endParaRPr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5677862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grpSp>
        <p:nvGrpSpPr>
          <p:cNvPr id="35" name="Group 137"/>
          <p:cNvGrpSpPr/>
          <p:nvPr/>
        </p:nvGrpSpPr>
        <p:grpSpPr>
          <a:xfrm>
            <a:off x="7001726" y="3582942"/>
            <a:ext cx="661734" cy="728170"/>
            <a:chOff x="7739063" y="3990975"/>
            <a:chExt cx="414338" cy="827088"/>
          </a:xfrm>
        </p:grpSpPr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7739063" y="3990975"/>
              <a:ext cx="414338" cy="827088"/>
            </a:xfrm>
            <a:custGeom>
              <a:avLst/>
              <a:gdLst>
                <a:gd name="T0" fmla="*/ 261 w 261"/>
                <a:gd name="T1" fmla="*/ 261 h 521"/>
                <a:gd name="T2" fmla="*/ 0 w 261"/>
                <a:gd name="T3" fmla="*/ 0 h 521"/>
                <a:gd name="T4" fmla="*/ 0 w 261"/>
                <a:gd name="T5" fmla="*/ 521 h 521"/>
                <a:gd name="T6" fmla="*/ 261 w 261"/>
                <a:gd name="T7" fmla="*/ 26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521">
                  <a:moveTo>
                    <a:pt x="261" y="261"/>
                  </a:moveTo>
                  <a:lnTo>
                    <a:pt x="0" y="0"/>
                  </a:lnTo>
                  <a:lnTo>
                    <a:pt x="0" y="521"/>
                  </a:lnTo>
                  <a:lnTo>
                    <a:pt x="261" y="261"/>
                  </a:lnTo>
                  <a:close/>
                </a:path>
              </a:pathLst>
            </a:custGeom>
            <a:solidFill>
              <a:srgbClr val="ECA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40" fontAlgn="auto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262526"/>
                </a:solidFill>
                <a:latin typeface="Roboto light"/>
                <a:cs typeface="+mn-cs"/>
              </a:endParaRPr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8027988" y="4283075"/>
              <a:ext cx="125413" cy="242888"/>
            </a:xfrm>
            <a:custGeom>
              <a:avLst/>
              <a:gdLst>
                <a:gd name="T0" fmla="*/ 79 w 79"/>
                <a:gd name="T1" fmla="*/ 77 h 153"/>
                <a:gd name="T2" fmla="*/ 0 w 79"/>
                <a:gd name="T3" fmla="*/ 153 h 153"/>
                <a:gd name="T4" fmla="*/ 0 w 79"/>
                <a:gd name="T5" fmla="*/ 0 h 153"/>
                <a:gd name="T6" fmla="*/ 0 w 79"/>
                <a:gd name="T7" fmla="*/ 0 h 153"/>
                <a:gd name="T8" fmla="*/ 79 w 79"/>
                <a:gd name="T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53">
                  <a:moveTo>
                    <a:pt x="79" y="77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9" y="7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40" fontAlgn="auto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262526"/>
                </a:solidFill>
                <a:latin typeface="Roboto light"/>
                <a:cs typeface="+mn-cs"/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7739063" y="4405313"/>
              <a:ext cx="414338" cy="412750"/>
            </a:xfrm>
            <a:custGeom>
              <a:avLst/>
              <a:gdLst>
                <a:gd name="T0" fmla="*/ 261 w 261"/>
                <a:gd name="T1" fmla="*/ 0 h 260"/>
                <a:gd name="T2" fmla="*/ 0 w 261"/>
                <a:gd name="T3" fmla="*/ 260 h 260"/>
                <a:gd name="T4" fmla="*/ 0 w 261"/>
                <a:gd name="T5" fmla="*/ 0 h 260"/>
                <a:gd name="T6" fmla="*/ 261 w 26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260">
                  <a:moveTo>
                    <a:pt x="261" y="0"/>
                  </a:moveTo>
                  <a:lnTo>
                    <a:pt x="0" y="260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40" fontAlgn="auto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262526"/>
                </a:solidFill>
                <a:latin typeface="Roboto light"/>
                <a:cs typeface="+mn-cs"/>
              </a:endParaRPr>
            </a:p>
          </p:txBody>
        </p:sp>
      </p:grpSp>
      <p:grpSp>
        <p:nvGrpSpPr>
          <p:cNvPr id="55" name="Group 5"/>
          <p:cNvGrpSpPr/>
          <p:nvPr/>
        </p:nvGrpSpPr>
        <p:grpSpPr>
          <a:xfrm>
            <a:off x="4386318" y="4534100"/>
            <a:ext cx="551992" cy="817958"/>
            <a:chOff x="7567916" y="2732607"/>
            <a:chExt cx="551992" cy="817958"/>
          </a:xfrm>
        </p:grpSpPr>
        <p:cxnSp>
          <p:nvCxnSpPr>
            <p:cNvPr id="56" name="Straight Connector 157"/>
            <p:cNvCxnSpPr/>
            <p:nvPr/>
          </p:nvCxnSpPr>
          <p:spPr>
            <a:xfrm flipV="1">
              <a:off x="7816426" y="2732607"/>
              <a:ext cx="0" cy="453146"/>
            </a:xfrm>
            <a:prstGeom prst="line">
              <a:avLst/>
            </a:prstGeom>
            <a:noFill/>
            <a:ln w="6350" cap="flat" cmpd="sng" algn="ctr">
              <a:solidFill>
                <a:srgbClr val="262626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57" name="Oval 158"/>
            <p:cNvSpPr>
              <a:spLocks noChangeAspect="1"/>
            </p:cNvSpPr>
            <p:nvPr/>
          </p:nvSpPr>
          <p:spPr>
            <a:xfrm>
              <a:off x="7567916" y="2998573"/>
              <a:ext cx="551992" cy="551992"/>
            </a:xfrm>
            <a:prstGeom prst="ellipse">
              <a:avLst/>
            </a:prstGeom>
            <a:solidFill>
              <a:srgbClr val="2626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</a:t>
              </a:r>
            </a:p>
          </p:txBody>
        </p:sp>
      </p:grpSp>
      <p:sp>
        <p:nvSpPr>
          <p:cNvPr id="53" name="Dowolny kształt 52"/>
          <p:cNvSpPr/>
          <p:nvPr/>
        </p:nvSpPr>
        <p:spPr>
          <a:xfrm>
            <a:off x="555735" y="1642405"/>
            <a:ext cx="8028428" cy="1529092"/>
          </a:xfrm>
          <a:custGeom>
            <a:avLst/>
            <a:gdLst>
              <a:gd name="connsiteX0" fmla="*/ 0 w 7554457"/>
              <a:gd name="connsiteY0" fmla="*/ 245186 h 1471089"/>
              <a:gd name="connsiteX1" fmla="*/ 245186 w 7554457"/>
              <a:gd name="connsiteY1" fmla="*/ 0 h 1471089"/>
              <a:gd name="connsiteX2" fmla="*/ 7309271 w 7554457"/>
              <a:gd name="connsiteY2" fmla="*/ 0 h 1471089"/>
              <a:gd name="connsiteX3" fmla="*/ 7554457 w 7554457"/>
              <a:gd name="connsiteY3" fmla="*/ 245186 h 1471089"/>
              <a:gd name="connsiteX4" fmla="*/ 7554457 w 7554457"/>
              <a:gd name="connsiteY4" fmla="*/ 1225903 h 1471089"/>
              <a:gd name="connsiteX5" fmla="*/ 7309271 w 7554457"/>
              <a:gd name="connsiteY5" fmla="*/ 1471089 h 1471089"/>
              <a:gd name="connsiteX6" fmla="*/ 245186 w 7554457"/>
              <a:gd name="connsiteY6" fmla="*/ 1471089 h 1471089"/>
              <a:gd name="connsiteX7" fmla="*/ 0 w 7554457"/>
              <a:gd name="connsiteY7" fmla="*/ 1225903 h 1471089"/>
              <a:gd name="connsiteX8" fmla="*/ 0 w 7554457"/>
              <a:gd name="connsiteY8" fmla="*/ 245186 h 147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3" tIns="155633" rIns="155633" bIns="15563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sz="3600" b="1" dirty="0" smtClean="0"/>
              <a:t>JPK_VAT</a:t>
            </a:r>
          </a:p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sz="3600" b="1" dirty="0" smtClean="0"/>
              <a:t>KROK 4</a:t>
            </a:r>
            <a:endParaRPr lang="pl-PL" sz="3600" b="1" dirty="0"/>
          </a:p>
        </p:txBody>
      </p:sp>
      <p:sp>
        <p:nvSpPr>
          <p:cNvPr id="20" name="Text Placeholder 33"/>
          <p:cNvSpPr txBox="1">
            <a:spLocks/>
          </p:cNvSpPr>
          <p:nvPr/>
        </p:nvSpPr>
        <p:spPr>
          <a:xfrm>
            <a:off x="1828801" y="5628173"/>
            <a:ext cx="5634364" cy="140358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pl-PL" sz="1600" b="1" dirty="0">
                <a:solidFill>
                  <a:srgbClr val="404040"/>
                </a:solidFill>
                <a:latin typeface="+mj-lt"/>
              </a:rPr>
              <a:t>Pobierz aplikację Klient JPK 2.0 </a:t>
            </a:r>
            <a:r>
              <a:rPr lang="pl-PL" sz="1600" b="1" dirty="0" smtClean="0">
                <a:solidFill>
                  <a:srgbClr val="404040"/>
                </a:solidFill>
                <a:latin typeface="+mj-lt"/>
              </a:rPr>
              <a:t/>
            </a:r>
            <a:br>
              <a:rPr lang="pl-PL" sz="1600" b="1" dirty="0" smtClean="0">
                <a:solidFill>
                  <a:srgbClr val="404040"/>
                </a:solidFill>
                <a:latin typeface="+mj-lt"/>
              </a:rPr>
            </a:br>
            <a:r>
              <a:rPr lang="pl-PL" sz="1600" b="1" dirty="0" smtClean="0">
                <a:solidFill>
                  <a:srgbClr val="404040"/>
                </a:solidFill>
                <a:latin typeface="+mj-lt"/>
              </a:rPr>
              <a:t>do </a:t>
            </a:r>
            <a:r>
              <a:rPr lang="pl-PL" sz="1600" b="1" dirty="0">
                <a:solidFill>
                  <a:srgbClr val="404040"/>
                </a:solidFill>
                <a:latin typeface="+mj-lt"/>
              </a:rPr>
              <a:t>wysyłania </a:t>
            </a:r>
            <a:r>
              <a:rPr lang="pl-PL" sz="1600" b="1" dirty="0" smtClean="0">
                <a:solidFill>
                  <a:srgbClr val="404040"/>
                </a:solidFill>
                <a:latin typeface="+mj-lt"/>
              </a:rPr>
              <a:t>JPK</a:t>
            </a:r>
          </a:p>
          <a:p>
            <a:pPr marL="0" indent="0" algn="ctr" fontAlgn="auto">
              <a:spcAft>
                <a:spcPts val="0"/>
              </a:spcAft>
              <a:buNone/>
            </a:pPr>
            <a:endParaRPr lang="pl-PL" sz="1600" b="1" dirty="0" smtClean="0">
              <a:solidFill>
                <a:srgbClr val="404040"/>
              </a:solidFill>
              <a:latin typeface="+mj-lt"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pl-PL" sz="1600" b="1" dirty="0" smtClean="0">
                <a:solidFill>
                  <a:srgbClr val="404040"/>
                </a:solidFill>
                <a:latin typeface="+mj-lt"/>
              </a:rPr>
              <a:t>Przy </a:t>
            </a:r>
            <a:r>
              <a:rPr lang="pl-PL" sz="1600" b="1" dirty="0">
                <a:solidFill>
                  <a:srgbClr val="404040"/>
                </a:solidFill>
                <a:latin typeface="+mj-lt"/>
              </a:rPr>
              <a:t>jej pomocy przekonwertuj tabelę CSV </a:t>
            </a:r>
            <a:r>
              <a:rPr lang="pl-PL" sz="1600" b="1" dirty="0" smtClean="0">
                <a:solidFill>
                  <a:srgbClr val="404040"/>
                </a:solidFill>
                <a:latin typeface="+mj-lt"/>
              </a:rPr>
              <a:t>na JPK_VAT</a:t>
            </a:r>
          </a:p>
        </p:txBody>
      </p:sp>
    </p:spTree>
    <p:extLst>
      <p:ext uri="{BB962C8B-B14F-4D97-AF65-F5344CB8AC3E}">
        <p14:creationId xmlns:p14="http://schemas.microsoft.com/office/powerpoint/2010/main" val="92326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220862" y="6399051"/>
            <a:ext cx="4702277" cy="365125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>
                    <a:tint val="75000"/>
                  </a:srgbClr>
                </a:solidFill>
              </a:rPr>
              <a:t>Ministerstwo Finansów Departament Poboru Podatków </a:t>
            </a:r>
            <a:endParaRPr lang="pl-P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004457" y="2092259"/>
            <a:ext cx="5943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Aplikację pobierz ze strony </a:t>
            </a:r>
            <a:r>
              <a:rPr lang="pl-PL" sz="2400" dirty="0" smtClean="0">
                <a:hlinkClick r:id="rId2"/>
              </a:rPr>
              <a:t>www.jpk.mf.gov.pl</a:t>
            </a: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Zainstaluj na swoim komputerze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Aplikacja służy do </a:t>
            </a:r>
            <a:r>
              <a:rPr lang="pl-PL" sz="2400" dirty="0"/>
              <a:t>konwersji pliku </a:t>
            </a:r>
            <a:r>
              <a:rPr lang="pl-PL" sz="2400" dirty="0" smtClean="0"/>
              <a:t>(z CSV na XML) i do </a:t>
            </a:r>
            <a:r>
              <a:rPr lang="pl-PL" sz="2400" dirty="0"/>
              <a:t>wysyłki </a:t>
            </a:r>
            <a:r>
              <a:rPr lang="pl-PL" sz="2400" dirty="0" smtClean="0"/>
              <a:t>JPK</a:t>
            </a:r>
            <a:r>
              <a:rPr lang="pl-PL" sz="2400" dirty="0"/>
              <a:t>. </a:t>
            </a: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Wybierz </a:t>
            </a:r>
            <a:r>
              <a:rPr lang="pl-PL" sz="2400" dirty="0"/>
              <a:t>aplikację w wersji dla systemu operacyjnego, którego używasz na twoim komputerze (Windows, Linux).</a:t>
            </a:r>
          </a:p>
        </p:txBody>
      </p:sp>
      <p:pic>
        <p:nvPicPr>
          <p:cNvPr id="1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5" y="1998953"/>
            <a:ext cx="2566081" cy="363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12755" t="15261" r="13980" b="4557"/>
          <a:stretch/>
        </p:blipFill>
        <p:spPr>
          <a:xfrm>
            <a:off x="375968" y="1443284"/>
            <a:ext cx="8768032" cy="5397590"/>
          </a:xfrm>
          <a:prstGeom prst="rect">
            <a:avLst/>
          </a:prstGeom>
        </p:spPr>
      </p:pic>
      <p:sp>
        <p:nvSpPr>
          <p:cNvPr id="5" name="Dowolny kształt 4"/>
          <p:cNvSpPr/>
          <p:nvPr/>
        </p:nvSpPr>
        <p:spPr>
          <a:xfrm>
            <a:off x="3668320" y="251927"/>
            <a:ext cx="4252900" cy="1030773"/>
          </a:xfrm>
          <a:custGeom>
            <a:avLst/>
            <a:gdLst>
              <a:gd name="connsiteX0" fmla="*/ 0 w 7554457"/>
              <a:gd name="connsiteY0" fmla="*/ 245186 h 1471089"/>
              <a:gd name="connsiteX1" fmla="*/ 245186 w 7554457"/>
              <a:gd name="connsiteY1" fmla="*/ 0 h 1471089"/>
              <a:gd name="connsiteX2" fmla="*/ 7309271 w 7554457"/>
              <a:gd name="connsiteY2" fmla="*/ 0 h 1471089"/>
              <a:gd name="connsiteX3" fmla="*/ 7554457 w 7554457"/>
              <a:gd name="connsiteY3" fmla="*/ 245186 h 1471089"/>
              <a:gd name="connsiteX4" fmla="*/ 7554457 w 7554457"/>
              <a:gd name="connsiteY4" fmla="*/ 1225903 h 1471089"/>
              <a:gd name="connsiteX5" fmla="*/ 7309271 w 7554457"/>
              <a:gd name="connsiteY5" fmla="*/ 1471089 h 1471089"/>
              <a:gd name="connsiteX6" fmla="*/ 245186 w 7554457"/>
              <a:gd name="connsiteY6" fmla="*/ 1471089 h 1471089"/>
              <a:gd name="connsiteX7" fmla="*/ 0 w 7554457"/>
              <a:gd name="connsiteY7" fmla="*/ 1225903 h 1471089"/>
              <a:gd name="connsiteX8" fmla="*/ 0 w 7554457"/>
              <a:gd name="connsiteY8" fmla="*/ 245186 h 147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3" tIns="155633" rIns="155633" bIns="15563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b="1" dirty="0" smtClean="0"/>
              <a:t>Widok strony WWW.JPK.MF.GOV.PL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457264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13367" t="19059" r="17857" b="13542"/>
          <a:stretch/>
        </p:blipFill>
        <p:spPr>
          <a:xfrm>
            <a:off x="279918" y="1539875"/>
            <a:ext cx="8864082" cy="4886325"/>
          </a:xfrm>
          <a:prstGeom prst="rect">
            <a:avLst/>
          </a:prstGeom>
        </p:spPr>
      </p:pic>
      <p:cxnSp>
        <p:nvCxnSpPr>
          <p:cNvPr id="6" name="Łącznik prosty ze strzałką 5"/>
          <p:cNvCxnSpPr/>
          <p:nvPr/>
        </p:nvCxnSpPr>
        <p:spPr>
          <a:xfrm>
            <a:off x="1576873" y="1903445"/>
            <a:ext cx="1203649" cy="152089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Dowolny kształt 6"/>
          <p:cNvSpPr/>
          <p:nvPr/>
        </p:nvSpPr>
        <p:spPr>
          <a:xfrm>
            <a:off x="3668320" y="251927"/>
            <a:ext cx="4252900" cy="1030773"/>
          </a:xfrm>
          <a:custGeom>
            <a:avLst/>
            <a:gdLst>
              <a:gd name="connsiteX0" fmla="*/ 0 w 7554457"/>
              <a:gd name="connsiteY0" fmla="*/ 245186 h 1471089"/>
              <a:gd name="connsiteX1" fmla="*/ 245186 w 7554457"/>
              <a:gd name="connsiteY1" fmla="*/ 0 h 1471089"/>
              <a:gd name="connsiteX2" fmla="*/ 7309271 w 7554457"/>
              <a:gd name="connsiteY2" fmla="*/ 0 h 1471089"/>
              <a:gd name="connsiteX3" fmla="*/ 7554457 w 7554457"/>
              <a:gd name="connsiteY3" fmla="*/ 245186 h 1471089"/>
              <a:gd name="connsiteX4" fmla="*/ 7554457 w 7554457"/>
              <a:gd name="connsiteY4" fmla="*/ 1225903 h 1471089"/>
              <a:gd name="connsiteX5" fmla="*/ 7309271 w 7554457"/>
              <a:gd name="connsiteY5" fmla="*/ 1471089 h 1471089"/>
              <a:gd name="connsiteX6" fmla="*/ 245186 w 7554457"/>
              <a:gd name="connsiteY6" fmla="*/ 1471089 h 1471089"/>
              <a:gd name="connsiteX7" fmla="*/ 0 w 7554457"/>
              <a:gd name="connsiteY7" fmla="*/ 1225903 h 1471089"/>
              <a:gd name="connsiteX8" fmla="*/ 0 w 7554457"/>
              <a:gd name="connsiteY8" fmla="*/ 245186 h 147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3" tIns="155633" rIns="155633" bIns="15563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b="1" dirty="0" smtClean="0"/>
              <a:t>Widok strony WWW.JPK.MF.GOV.PL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86886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13163" t="15078" r="14184" b="17801"/>
          <a:stretch/>
        </p:blipFill>
        <p:spPr>
          <a:xfrm>
            <a:off x="52612" y="1513113"/>
            <a:ext cx="8977561" cy="4963887"/>
          </a:xfrm>
          <a:prstGeom prst="rect">
            <a:avLst/>
          </a:prstGeom>
        </p:spPr>
      </p:pic>
      <p:cxnSp>
        <p:nvCxnSpPr>
          <p:cNvPr id="7" name="Łącznik prosty ze strzałką 6"/>
          <p:cNvCxnSpPr/>
          <p:nvPr/>
        </p:nvCxnSpPr>
        <p:spPr>
          <a:xfrm flipH="1">
            <a:off x="1894114" y="4584700"/>
            <a:ext cx="3071631" cy="57150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Dowolny kształt 9"/>
          <p:cNvSpPr/>
          <p:nvPr/>
        </p:nvSpPr>
        <p:spPr>
          <a:xfrm>
            <a:off x="4965745" y="3860670"/>
            <a:ext cx="2368116" cy="1030773"/>
          </a:xfrm>
          <a:custGeom>
            <a:avLst/>
            <a:gdLst>
              <a:gd name="connsiteX0" fmla="*/ 0 w 7554457"/>
              <a:gd name="connsiteY0" fmla="*/ 245186 h 1471089"/>
              <a:gd name="connsiteX1" fmla="*/ 245186 w 7554457"/>
              <a:gd name="connsiteY1" fmla="*/ 0 h 1471089"/>
              <a:gd name="connsiteX2" fmla="*/ 7309271 w 7554457"/>
              <a:gd name="connsiteY2" fmla="*/ 0 h 1471089"/>
              <a:gd name="connsiteX3" fmla="*/ 7554457 w 7554457"/>
              <a:gd name="connsiteY3" fmla="*/ 245186 h 1471089"/>
              <a:gd name="connsiteX4" fmla="*/ 7554457 w 7554457"/>
              <a:gd name="connsiteY4" fmla="*/ 1225903 h 1471089"/>
              <a:gd name="connsiteX5" fmla="*/ 7309271 w 7554457"/>
              <a:gd name="connsiteY5" fmla="*/ 1471089 h 1471089"/>
              <a:gd name="connsiteX6" fmla="*/ 245186 w 7554457"/>
              <a:gd name="connsiteY6" fmla="*/ 1471089 h 1471089"/>
              <a:gd name="connsiteX7" fmla="*/ 0 w 7554457"/>
              <a:gd name="connsiteY7" fmla="*/ 1225903 h 1471089"/>
              <a:gd name="connsiteX8" fmla="*/ 0 w 7554457"/>
              <a:gd name="connsiteY8" fmla="*/ 245186 h 147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3" tIns="155633" rIns="155633" bIns="15563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sz="2400" b="1" dirty="0" smtClean="0"/>
              <a:t>Jak złożyć JPK_VAT?</a:t>
            </a:r>
            <a:endParaRPr lang="pl-PL" sz="2400" b="1" dirty="0"/>
          </a:p>
        </p:txBody>
      </p:sp>
      <p:sp>
        <p:nvSpPr>
          <p:cNvPr id="8" name="Dowolny kształt 7"/>
          <p:cNvSpPr/>
          <p:nvPr/>
        </p:nvSpPr>
        <p:spPr>
          <a:xfrm>
            <a:off x="3668320" y="251927"/>
            <a:ext cx="4252900" cy="1030773"/>
          </a:xfrm>
          <a:custGeom>
            <a:avLst/>
            <a:gdLst>
              <a:gd name="connsiteX0" fmla="*/ 0 w 7554457"/>
              <a:gd name="connsiteY0" fmla="*/ 245186 h 1471089"/>
              <a:gd name="connsiteX1" fmla="*/ 245186 w 7554457"/>
              <a:gd name="connsiteY1" fmla="*/ 0 h 1471089"/>
              <a:gd name="connsiteX2" fmla="*/ 7309271 w 7554457"/>
              <a:gd name="connsiteY2" fmla="*/ 0 h 1471089"/>
              <a:gd name="connsiteX3" fmla="*/ 7554457 w 7554457"/>
              <a:gd name="connsiteY3" fmla="*/ 245186 h 1471089"/>
              <a:gd name="connsiteX4" fmla="*/ 7554457 w 7554457"/>
              <a:gd name="connsiteY4" fmla="*/ 1225903 h 1471089"/>
              <a:gd name="connsiteX5" fmla="*/ 7309271 w 7554457"/>
              <a:gd name="connsiteY5" fmla="*/ 1471089 h 1471089"/>
              <a:gd name="connsiteX6" fmla="*/ 245186 w 7554457"/>
              <a:gd name="connsiteY6" fmla="*/ 1471089 h 1471089"/>
              <a:gd name="connsiteX7" fmla="*/ 0 w 7554457"/>
              <a:gd name="connsiteY7" fmla="*/ 1225903 h 1471089"/>
              <a:gd name="connsiteX8" fmla="*/ 0 w 7554457"/>
              <a:gd name="connsiteY8" fmla="*/ 245186 h 147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3" tIns="155633" rIns="155633" bIns="15563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b="1" dirty="0" smtClean="0"/>
              <a:t>Widok strony WWW.JPK.MF.GOV.PL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69274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571439" y="2007303"/>
            <a:ext cx="1900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CEL</a:t>
            </a:r>
            <a:endParaRPr lang="pl-PL" sz="2000" b="1" dirty="0">
              <a:solidFill>
                <a:schemeClr val="bg1"/>
              </a:solidFill>
            </a:endParaRPr>
          </a:p>
        </p:txBody>
      </p:sp>
      <p:grpSp>
        <p:nvGrpSpPr>
          <p:cNvPr id="13" name="Group 33"/>
          <p:cNvGrpSpPr/>
          <p:nvPr/>
        </p:nvGrpSpPr>
        <p:grpSpPr>
          <a:xfrm>
            <a:off x="2982468" y="1106538"/>
            <a:ext cx="3147599" cy="1712192"/>
            <a:chOff x="3128225" y="2176272"/>
            <a:chExt cx="5935551" cy="2965641"/>
          </a:xfrm>
          <a:solidFill>
            <a:srgbClr val="C00000">
              <a:alpha val="40000"/>
            </a:srgbClr>
          </a:solidFill>
        </p:grpSpPr>
        <p:sp>
          <p:nvSpPr>
            <p:cNvPr id="14" name="Freeform 26"/>
            <p:cNvSpPr>
              <a:spLocks/>
            </p:cNvSpPr>
            <p:nvPr/>
          </p:nvSpPr>
          <p:spPr bwMode="auto">
            <a:xfrm>
              <a:off x="3128225" y="2176272"/>
              <a:ext cx="5935551" cy="2965639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3622357" y="2670048"/>
              <a:ext cx="4947287" cy="2471863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4082437" y="3129798"/>
              <a:ext cx="4027126" cy="2012113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4537413" y="3584447"/>
              <a:ext cx="3117175" cy="1557465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4993481" y="4040188"/>
              <a:ext cx="2205038" cy="1101725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20" name="pole tekstowe 19"/>
          <p:cNvSpPr txBox="1"/>
          <p:nvPr/>
        </p:nvSpPr>
        <p:spPr>
          <a:xfrm>
            <a:off x="3244505" y="2047877"/>
            <a:ext cx="2623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</a:rPr>
              <a:t>CEL</a:t>
            </a:r>
            <a:endParaRPr lang="pl-PL" sz="4400" b="1" dirty="0">
              <a:solidFill>
                <a:schemeClr val="bg1"/>
              </a:solidFill>
            </a:endParaRPr>
          </a:p>
        </p:txBody>
      </p:sp>
      <p:sp>
        <p:nvSpPr>
          <p:cNvPr id="21" name="Text Placeholder 32"/>
          <p:cNvSpPr txBox="1">
            <a:spLocks/>
          </p:cNvSpPr>
          <p:nvPr/>
        </p:nvSpPr>
        <p:spPr>
          <a:xfrm>
            <a:off x="373224" y="3352498"/>
            <a:ext cx="8593493" cy="249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2400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skrócenie czasu trwania kontroli i postępowań</a:t>
            </a:r>
          </a:p>
          <a:p>
            <a:pPr fontAlgn="auto">
              <a:spcAft>
                <a:spcPts val="0"/>
              </a:spcAft>
            </a:pPr>
            <a:r>
              <a:rPr lang="pl-PL" sz="2400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zmniejszenie </a:t>
            </a:r>
            <a:r>
              <a:rPr lang="pl-PL" sz="2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kosztów wypełniania obowiązków podatkowych przez podatników i ich kontrahentów  </a:t>
            </a:r>
          </a:p>
          <a:p>
            <a:pPr fontAlgn="auto">
              <a:spcAft>
                <a:spcPts val="0"/>
              </a:spcAft>
            </a:pPr>
            <a:r>
              <a:rPr lang="pl-PL" sz="2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ograniczenie liczby kontroli i postępowań</a:t>
            </a:r>
          </a:p>
          <a:p>
            <a:pPr fontAlgn="auto">
              <a:spcAft>
                <a:spcPts val="0"/>
              </a:spcAft>
            </a:pPr>
            <a:r>
              <a:rPr lang="pl-PL" sz="2400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uszczelnienie </a:t>
            </a:r>
            <a:r>
              <a:rPr lang="pl-PL" sz="2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systemu podatkowego</a:t>
            </a:r>
          </a:p>
          <a:p>
            <a:pPr fontAlgn="auto">
              <a:spcAft>
                <a:spcPts val="0"/>
              </a:spcAft>
            </a:pPr>
            <a:r>
              <a:rPr lang="pl-PL" sz="2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eliminacja nieuczciwej konkurencji rynkowej</a:t>
            </a:r>
          </a:p>
          <a:p>
            <a:pPr fontAlgn="auto">
              <a:spcAft>
                <a:spcPts val="0"/>
              </a:spcAft>
            </a:pPr>
            <a:endParaRPr lang="pl-PL" sz="2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1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owolny kształt 52"/>
          <p:cNvSpPr/>
          <p:nvPr/>
        </p:nvSpPr>
        <p:spPr>
          <a:xfrm>
            <a:off x="555735" y="1642405"/>
            <a:ext cx="8028428" cy="1529092"/>
          </a:xfrm>
          <a:custGeom>
            <a:avLst/>
            <a:gdLst>
              <a:gd name="connsiteX0" fmla="*/ 0 w 7554457"/>
              <a:gd name="connsiteY0" fmla="*/ 245186 h 1471089"/>
              <a:gd name="connsiteX1" fmla="*/ 245186 w 7554457"/>
              <a:gd name="connsiteY1" fmla="*/ 0 h 1471089"/>
              <a:gd name="connsiteX2" fmla="*/ 7309271 w 7554457"/>
              <a:gd name="connsiteY2" fmla="*/ 0 h 1471089"/>
              <a:gd name="connsiteX3" fmla="*/ 7554457 w 7554457"/>
              <a:gd name="connsiteY3" fmla="*/ 245186 h 1471089"/>
              <a:gd name="connsiteX4" fmla="*/ 7554457 w 7554457"/>
              <a:gd name="connsiteY4" fmla="*/ 1225903 h 1471089"/>
              <a:gd name="connsiteX5" fmla="*/ 7309271 w 7554457"/>
              <a:gd name="connsiteY5" fmla="*/ 1471089 h 1471089"/>
              <a:gd name="connsiteX6" fmla="*/ 245186 w 7554457"/>
              <a:gd name="connsiteY6" fmla="*/ 1471089 h 1471089"/>
              <a:gd name="connsiteX7" fmla="*/ 0 w 7554457"/>
              <a:gd name="connsiteY7" fmla="*/ 1225903 h 1471089"/>
              <a:gd name="connsiteX8" fmla="*/ 0 w 7554457"/>
              <a:gd name="connsiteY8" fmla="*/ 245186 h 147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3" tIns="155633" rIns="155633" bIns="15563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sz="3600" b="1" dirty="0" smtClean="0"/>
              <a:t>JPK_VAT</a:t>
            </a:r>
          </a:p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sz="3600" b="1" dirty="0" smtClean="0"/>
              <a:t>KROK 5</a:t>
            </a:r>
            <a:endParaRPr lang="pl-PL" sz="3600" b="1" dirty="0"/>
          </a:p>
        </p:txBody>
      </p:sp>
      <p:grpSp>
        <p:nvGrpSpPr>
          <p:cNvPr id="21" name="Group 134"/>
          <p:cNvGrpSpPr/>
          <p:nvPr/>
        </p:nvGrpSpPr>
        <p:grpSpPr>
          <a:xfrm>
            <a:off x="2207490" y="3583822"/>
            <a:ext cx="4105606" cy="728170"/>
            <a:chOff x="6060077" y="4285619"/>
            <a:chExt cx="382215" cy="532444"/>
          </a:xfrm>
          <a:solidFill>
            <a:srgbClr val="C00000"/>
          </a:solidFill>
        </p:grpSpPr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6060077" y="4552352"/>
              <a:ext cx="382215" cy="26571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6060077" y="4285619"/>
              <a:ext cx="382215" cy="5324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Bold" panose="020F0802020204030203" pitchFamily="34" charset="0"/>
                  <a:cs typeface="+mn-cs"/>
                </a:rPr>
                <a:t>5</a:t>
              </a: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old" panose="020F0802020204030203" pitchFamily="34" charset="0"/>
                <a:cs typeface="+mn-cs"/>
              </a:endParaRPr>
            </a:p>
          </p:txBody>
        </p:sp>
      </p:grpSp>
      <p:grpSp>
        <p:nvGrpSpPr>
          <p:cNvPr id="44" name="Group 137"/>
          <p:cNvGrpSpPr/>
          <p:nvPr/>
        </p:nvGrpSpPr>
        <p:grpSpPr>
          <a:xfrm>
            <a:off x="6317720" y="3582941"/>
            <a:ext cx="661734" cy="728170"/>
            <a:chOff x="7739063" y="3990975"/>
            <a:chExt cx="414338" cy="827088"/>
          </a:xfrm>
        </p:grpSpPr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7739063" y="3990975"/>
              <a:ext cx="414338" cy="827088"/>
            </a:xfrm>
            <a:custGeom>
              <a:avLst/>
              <a:gdLst>
                <a:gd name="T0" fmla="*/ 261 w 261"/>
                <a:gd name="T1" fmla="*/ 261 h 521"/>
                <a:gd name="T2" fmla="*/ 0 w 261"/>
                <a:gd name="T3" fmla="*/ 0 h 521"/>
                <a:gd name="T4" fmla="*/ 0 w 261"/>
                <a:gd name="T5" fmla="*/ 521 h 521"/>
                <a:gd name="T6" fmla="*/ 261 w 261"/>
                <a:gd name="T7" fmla="*/ 26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521">
                  <a:moveTo>
                    <a:pt x="261" y="261"/>
                  </a:moveTo>
                  <a:lnTo>
                    <a:pt x="0" y="0"/>
                  </a:lnTo>
                  <a:lnTo>
                    <a:pt x="0" y="521"/>
                  </a:lnTo>
                  <a:lnTo>
                    <a:pt x="261" y="261"/>
                  </a:lnTo>
                  <a:close/>
                </a:path>
              </a:pathLst>
            </a:custGeom>
            <a:solidFill>
              <a:srgbClr val="ECA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40" fontAlgn="auto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262526"/>
                </a:solidFill>
                <a:latin typeface="Roboto light"/>
                <a:cs typeface="+mn-cs"/>
              </a:endParaRPr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8027988" y="4283075"/>
              <a:ext cx="125413" cy="242888"/>
            </a:xfrm>
            <a:custGeom>
              <a:avLst/>
              <a:gdLst>
                <a:gd name="T0" fmla="*/ 79 w 79"/>
                <a:gd name="T1" fmla="*/ 77 h 153"/>
                <a:gd name="T2" fmla="*/ 0 w 79"/>
                <a:gd name="T3" fmla="*/ 153 h 153"/>
                <a:gd name="T4" fmla="*/ 0 w 79"/>
                <a:gd name="T5" fmla="*/ 0 h 153"/>
                <a:gd name="T6" fmla="*/ 0 w 79"/>
                <a:gd name="T7" fmla="*/ 0 h 153"/>
                <a:gd name="T8" fmla="*/ 79 w 79"/>
                <a:gd name="T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53">
                  <a:moveTo>
                    <a:pt x="79" y="77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9" y="7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40" fontAlgn="auto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262526"/>
                </a:solidFill>
                <a:latin typeface="Roboto light"/>
                <a:cs typeface="+mn-cs"/>
              </a:endParaRPr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7739063" y="4405313"/>
              <a:ext cx="414338" cy="412750"/>
            </a:xfrm>
            <a:custGeom>
              <a:avLst/>
              <a:gdLst>
                <a:gd name="T0" fmla="*/ 261 w 261"/>
                <a:gd name="T1" fmla="*/ 0 h 260"/>
                <a:gd name="T2" fmla="*/ 0 w 261"/>
                <a:gd name="T3" fmla="*/ 260 h 260"/>
                <a:gd name="T4" fmla="*/ 0 w 261"/>
                <a:gd name="T5" fmla="*/ 0 h 260"/>
                <a:gd name="T6" fmla="*/ 261 w 26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260">
                  <a:moveTo>
                    <a:pt x="261" y="0"/>
                  </a:moveTo>
                  <a:lnTo>
                    <a:pt x="0" y="260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40" fontAlgn="auto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262526"/>
                </a:solidFill>
                <a:latin typeface="Roboto light"/>
                <a:cs typeface="+mn-cs"/>
              </a:endParaRPr>
            </a:p>
          </p:txBody>
        </p:sp>
      </p:grpSp>
      <p:grpSp>
        <p:nvGrpSpPr>
          <p:cNvPr id="64" name="Group 6"/>
          <p:cNvGrpSpPr/>
          <p:nvPr/>
        </p:nvGrpSpPr>
        <p:grpSpPr>
          <a:xfrm>
            <a:off x="4017120" y="4540289"/>
            <a:ext cx="551992" cy="816672"/>
            <a:chOff x="8747586" y="2732605"/>
            <a:chExt cx="551992" cy="816672"/>
          </a:xfrm>
          <a:solidFill>
            <a:srgbClr val="C00000"/>
          </a:solidFill>
        </p:grpSpPr>
        <p:cxnSp>
          <p:nvCxnSpPr>
            <p:cNvPr id="65" name="Straight Connector 162"/>
            <p:cNvCxnSpPr/>
            <p:nvPr/>
          </p:nvCxnSpPr>
          <p:spPr>
            <a:xfrm rot="10800000">
              <a:off x="9023583" y="2732605"/>
              <a:ext cx="0" cy="360191"/>
            </a:xfrm>
            <a:prstGeom prst="line">
              <a:avLst/>
            </a:prstGeom>
            <a:grpFill/>
            <a:ln w="6350" cap="flat" cmpd="sng" algn="ctr">
              <a:solidFill>
                <a:srgbClr val="68C100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66" name="Oval 163"/>
            <p:cNvSpPr>
              <a:spLocks noChangeAspect="1"/>
            </p:cNvSpPr>
            <p:nvPr/>
          </p:nvSpPr>
          <p:spPr>
            <a:xfrm>
              <a:off x="8747586" y="2997285"/>
              <a:ext cx="551992" cy="55199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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sp>
        <p:nvSpPr>
          <p:cNvPr id="67" name="Text Placeholder 33"/>
          <p:cNvSpPr txBox="1">
            <a:spLocks/>
          </p:cNvSpPr>
          <p:nvPr/>
        </p:nvSpPr>
        <p:spPr>
          <a:xfrm>
            <a:off x="2866830" y="5621641"/>
            <a:ext cx="2786926" cy="71710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pl-PL" sz="1800" b="1" dirty="0" smtClean="0">
                <a:latin typeface="+mj-lt"/>
              </a:rPr>
              <a:t>Po </a:t>
            </a:r>
            <a:r>
              <a:rPr lang="pl-PL" sz="1800" b="1" dirty="0">
                <a:latin typeface="+mj-lt"/>
              </a:rPr>
              <a:t>wysłaniu </a:t>
            </a:r>
            <a:r>
              <a:rPr lang="pl-PL" sz="1800" b="1" dirty="0" smtClean="0">
                <a:latin typeface="+mj-lt"/>
              </a:rPr>
              <a:t>JPK_VAT </a:t>
            </a:r>
            <a:r>
              <a:rPr lang="pl-PL" sz="1800" b="1" dirty="0">
                <a:latin typeface="+mj-lt"/>
              </a:rPr>
              <a:t>możesz pobrać formularz UPO_JPK </a:t>
            </a:r>
            <a:endParaRPr lang="en-AU" sz="1800" b="1" dirty="0" smtClean="0">
              <a:latin typeface="+mj-lt"/>
            </a:endParaRPr>
          </a:p>
        </p:txBody>
      </p:sp>
      <p:grpSp>
        <p:nvGrpSpPr>
          <p:cNvPr id="75" name="Group 118"/>
          <p:cNvGrpSpPr/>
          <p:nvPr/>
        </p:nvGrpSpPr>
        <p:grpSpPr>
          <a:xfrm>
            <a:off x="1617686" y="3582941"/>
            <a:ext cx="589804" cy="728170"/>
            <a:chOff x="1994399" y="2158871"/>
            <a:chExt cx="589804" cy="728170"/>
          </a:xfrm>
        </p:grpSpPr>
        <p:sp>
          <p:nvSpPr>
            <p:cNvPr id="76" name="Freeform 5"/>
            <p:cNvSpPr>
              <a:spLocks/>
            </p:cNvSpPr>
            <p:nvPr/>
          </p:nvSpPr>
          <p:spPr bwMode="auto">
            <a:xfrm>
              <a:off x="1994399" y="2158871"/>
              <a:ext cx="459824" cy="728170"/>
            </a:xfrm>
            <a:custGeom>
              <a:avLst/>
              <a:gdLst>
                <a:gd name="T0" fmla="*/ 139 w 139"/>
                <a:gd name="T1" fmla="*/ 218 h 218"/>
                <a:gd name="T2" fmla="*/ 139 w 139"/>
                <a:gd name="T3" fmla="*/ 0 h 218"/>
                <a:gd name="T4" fmla="*/ 109 w 139"/>
                <a:gd name="T5" fmla="*/ 0 h 218"/>
                <a:gd name="T6" fmla="*/ 0 w 139"/>
                <a:gd name="T7" fmla="*/ 109 h 218"/>
                <a:gd name="T8" fmla="*/ 0 w 139"/>
                <a:gd name="T9" fmla="*/ 109 h 218"/>
                <a:gd name="T10" fmla="*/ 109 w 139"/>
                <a:gd name="T11" fmla="*/ 218 h 218"/>
                <a:gd name="T12" fmla="*/ 139 w 139"/>
                <a:gd name="T1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8">
                  <a:moveTo>
                    <a:pt x="139" y="21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49" y="0"/>
                    <a:pt x="0" y="4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69"/>
                    <a:pt x="49" y="218"/>
                    <a:pt x="109" y="218"/>
                  </a:cubicBezTo>
                  <a:lnTo>
                    <a:pt x="139" y="2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2417884" y="2158871"/>
              <a:ext cx="166319" cy="728170"/>
            </a:xfrm>
            <a:prstGeom prst="rect">
              <a:avLst/>
            </a:prstGeom>
            <a:solidFill>
              <a:srgbClr val="262526">
                <a:lumMod val="65000"/>
                <a:lumOff val="3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1994399" y="2523655"/>
              <a:ext cx="585611" cy="363386"/>
            </a:xfrm>
            <a:custGeom>
              <a:avLst/>
              <a:gdLst>
                <a:gd name="T0" fmla="*/ 0 w 177"/>
                <a:gd name="T1" fmla="*/ 0 h 109"/>
                <a:gd name="T2" fmla="*/ 177 w 177"/>
                <a:gd name="T3" fmla="*/ 0 h 109"/>
                <a:gd name="T4" fmla="*/ 177 w 177"/>
                <a:gd name="T5" fmla="*/ 109 h 109"/>
                <a:gd name="T6" fmla="*/ 139 w 177"/>
                <a:gd name="T7" fmla="*/ 109 h 109"/>
                <a:gd name="T8" fmla="*/ 128 w 177"/>
                <a:gd name="T9" fmla="*/ 109 h 109"/>
                <a:gd name="T10" fmla="*/ 109 w 177"/>
                <a:gd name="T11" fmla="*/ 109 h 109"/>
                <a:gd name="T12" fmla="*/ 0 w 177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09">
                  <a:moveTo>
                    <a:pt x="0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49" y="109"/>
                    <a:pt x="0" y="60"/>
                    <a:pt x="0" y="0"/>
                  </a:cubicBez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606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9"/>
          <p:cNvSpPr/>
          <p:nvPr/>
        </p:nvSpPr>
        <p:spPr>
          <a:xfrm flipH="1">
            <a:off x="674669" y="4397479"/>
            <a:ext cx="2435243" cy="2095396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rPr>
              <a:t></a:t>
            </a:r>
          </a:p>
        </p:txBody>
      </p:sp>
      <p:sp>
        <p:nvSpPr>
          <p:cNvPr id="8" name="Rectangle 40"/>
          <p:cNvSpPr/>
          <p:nvPr/>
        </p:nvSpPr>
        <p:spPr>
          <a:xfrm>
            <a:off x="6215183" y="2244149"/>
            <a:ext cx="2435243" cy="2095396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</a:pPr>
            <a:endParaRPr lang="pl-PL" sz="2400" b="1" dirty="0">
              <a:solidFill>
                <a:srgbClr val="FFFFFF"/>
              </a:solidFill>
            </a:endParaRPr>
          </a:p>
        </p:txBody>
      </p:sp>
      <p:grpSp>
        <p:nvGrpSpPr>
          <p:cNvPr id="9" name="Group 65"/>
          <p:cNvGrpSpPr/>
          <p:nvPr/>
        </p:nvGrpSpPr>
        <p:grpSpPr>
          <a:xfrm>
            <a:off x="674669" y="2244149"/>
            <a:ext cx="5412980" cy="2095396"/>
            <a:chOff x="4000390" y="1708726"/>
            <a:chExt cx="4395314" cy="2095396"/>
          </a:xfrm>
        </p:grpSpPr>
        <p:sp>
          <p:nvSpPr>
            <p:cNvPr id="10" name="Rectangle 66"/>
            <p:cNvSpPr/>
            <p:nvPr/>
          </p:nvSpPr>
          <p:spPr>
            <a:xfrm>
              <a:off x="4000390" y="1708726"/>
              <a:ext cx="4395314" cy="2095396"/>
            </a:xfrm>
            <a:prstGeom prst="rect">
              <a:avLst/>
            </a:pr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" name="Text Placeholder 33"/>
            <p:cNvSpPr txBox="1">
              <a:spLocks/>
            </p:cNvSpPr>
            <p:nvPr/>
          </p:nvSpPr>
          <p:spPr>
            <a:xfrm>
              <a:off x="4305079" y="2028961"/>
              <a:ext cx="3714294" cy="1218475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400" b="1" dirty="0">
                  <a:solidFill>
                    <a:srgbClr val="FFFFFF"/>
                  </a:solidFill>
                  <a:latin typeface="+mj-lt"/>
                </a:rPr>
                <a:t>Po wysłaniu JPK_VAT możesz pobrać formularz UPO_JPK (Urzędowe Poświadczenie Odbioru dla JPK_VAT)</a:t>
              </a:r>
            </a:p>
          </p:txBody>
        </p:sp>
      </p:grpSp>
      <p:grpSp>
        <p:nvGrpSpPr>
          <p:cNvPr id="13" name="Group 69"/>
          <p:cNvGrpSpPr/>
          <p:nvPr/>
        </p:nvGrpSpPr>
        <p:grpSpPr>
          <a:xfrm>
            <a:off x="3219189" y="4397479"/>
            <a:ext cx="5431237" cy="2095396"/>
            <a:chOff x="6503595" y="3862056"/>
            <a:chExt cx="4395314" cy="2095396"/>
          </a:xfrm>
        </p:grpSpPr>
        <p:sp>
          <p:nvSpPr>
            <p:cNvPr id="14" name="Rectangle 70"/>
            <p:cNvSpPr/>
            <p:nvPr/>
          </p:nvSpPr>
          <p:spPr>
            <a:xfrm flipH="1">
              <a:off x="6503595" y="3862056"/>
              <a:ext cx="4395314" cy="2095396"/>
            </a:xfrm>
            <a:prstGeom prst="rect">
              <a:avLst/>
            </a:prstGeom>
            <a:solidFill>
              <a:srgbClr val="2626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5" name="Text Placeholder 32"/>
            <p:cNvSpPr txBox="1">
              <a:spLocks/>
            </p:cNvSpPr>
            <p:nvPr/>
          </p:nvSpPr>
          <p:spPr>
            <a:xfrm>
              <a:off x="6634672" y="4028057"/>
              <a:ext cx="4059333" cy="121902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pl-PL" sz="2400" b="1" dirty="0">
                  <a:solidFill>
                    <a:srgbClr val="FFFFFF"/>
                  </a:solidFill>
                  <a:latin typeface="+mj-lt"/>
                </a:rPr>
                <a:t>Dzięki niemu:</a:t>
              </a:r>
            </a:p>
            <a:p>
              <a:pPr marL="457200" indent="-457200" fontAlgn="auto">
                <a:lnSpc>
                  <a:spcPct val="100000"/>
                </a:lnSpc>
                <a:spcAft>
                  <a:spcPts val="0"/>
                </a:spcAft>
                <a:buAutoNum type="arabicPeriod"/>
              </a:pPr>
              <a:r>
                <a:rPr lang="pl-PL" sz="2000" b="1" dirty="0" smtClean="0">
                  <a:solidFill>
                    <a:srgbClr val="FFFFFF"/>
                  </a:solidFill>
                  <a:latin typeface="+mj-lt"/>
                </a:rPr>
                <a:t>Potwierdzisz JPK_VAT</a:t>
              </a:r>
            </a:p>
            <a:p>
              <a:pPr marL="457200" indent="-457200" fontAlgn="auto">
                <a:lnSpc>
                  <a:spcPct val="100000"/>
                </a:lnSpc>
                <a:spcAft>
                  <a:spcPts val="0"/>
                </a:spcAft>
                <a:buAutoNum type="arabicPeriod"/>
              </a:pPr>
              <a:r>
                <a:rPr lang="en-US" sz="2000" b="1" dirty="0" err="1" smtClean="0">
                  <a:solidFill>
                    <a:srgbClr val="FFFFFF"/>
                  </a:solidFill>
                  <a:latin typeface="+mj-lt"/>
                </a:rPr>
                <a:t>Sprawdzisz</a:t>
              </a:r>
              <a:r>
                <a:rPr lang="en-US" sz="2000" b="1" dirty="0" smtClean="0">
                  <a:solidFill>
                    <a:srgbClr val="FFFFFF"/>
                  </a:solidFill>
                  <a:latin typeface="+mj-lt"/>
                </a:rPr>
                <a:t> status </a:t>
              </a:r>
              <a:r>
                <a:rPr lang="en-US" sz="2000" b="1" dirty="0" err="1" smtClean="0">
                  <a:solidFill>
                    <a:srgbClr val="FFFFFF"/>
                  </a:solidFill>
                  <a:latin typeface="+mj-lt"/>
                </a:rPr>
                <a:t>dokumentu</a:t>
              </a:r>
              <a:endParaRPr lang="pl-PL" sz="2000" b="1" dirty="0">
                <a:solidFill>
                  <a:srgbClr val="FFFFFF"/>
                </a:solidFill>
                <a:latin typeface="+mj-lt"/>
              </a:endParaRPr>
            </a:p>
            <a:p>
              <a:pPr marL="457200" indent="-457200" fontAlgn="auto">
                <a:lnSpc>
                  <a:spcPct val="100000"/>
                </a:lnSpc>
                <a:spcAft>
                  <a:spcPts val="0"/>
                </a:spcAft>
                <a:buAutoNum type="arabicPeriod"/>
              </a:pPr>
              <a:r>
                <a:rPr lang="pl-PL" sz="2000" b="1" dirty="0" err="1" smtClean="0">
                  <a:solidFill>
                    <a:srgbClr val="FFFFFF"/>
                  </a:solidFill>
                  <a:latin typeface="+mj-lt"/>
                </a:rPr>
                <a:t>Pobierzez</a:t>
              </a:r>
              <a:r>
                <a:rPr lang="pl-PL" sz="2000" b="1" dirty="0" smtClean="0">
                  <a:solidFill>
                    <a:srgbClr val="FFFFFF"/>
                  </a:solidFill>
                  <a:latin typeface="+mj-lt"/>
                </a:rPr>
                <a:t> UPO </a:t>
              </a:r>
              <a:r>
                <a:rPr lang="pl-PL" sz="2000" b="1" dirty="0">
                  <a:solidFill>
                    <a:srgbClr val="FFFFFF"/>
                  </a:solidFill>
                  <a:latin typeface="+mj-lt"/>
                </a:rPr>
                <a:t>dla dokumentu, </a:t>
              </a:r>
              <a:r>
                <a:rPr lang="pl-PL" sz="2000" b="1" dirty="0" smtClean="0">
                  <a:solidFill>
                    <a:srgbClr val="FFFFFF"/>
                  </a:solidFill>
                  <a:latin typeface="+mj-lt"/>
                </a:rPr>
                <a:t/>
              </a:r>
              <a:br>
                <a:rPr lang="pl-PL" sz="2000" b="1" dirty="0" smtClean="0">
                  <a:solidFill>
                    <a:srgbClr val="FFFFFF"/>
                  </a:solidFill>
                  <a:latin typeface="+mj-lt"/>
                </a:rPr>
              </a:br>
              <a:r>
                <a:rPr lang="pl-PL" sz="2000" b="1" dirty="0" smtClean="0">
                  <a:solidFill>
                    <a:srgbClr val="FFFFFF"/>
                  </a:solidFill>
                  <a:latin typeface="+mj-lt"/>
                </a:rPr>
                <a:t>o statusie „200</a:t>
              </a:r>
              <a:r>
                <a:rPr lang="pl-PL" sz="2000" b="1" dirty="0">
                  <a:solidFill>
                    <a:srgbClr val="FFFFFF"/>
                  </a:solidFill>
                  <a:latin typeface="+mj-lt"/>
                </a:rPr>
                <a:t>” </a:t>
              </a:r>
            </a:p>
            <a:p>
              <a:pPr marL="228600" marR="0" lvl="0" indent="-228600" algn="l" defTabSz="6858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en-US" sz="2400" b="1" dirty="0">
                <a:solidFill>
                  <a:srgbClr val="FFFFF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35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2"/>
          <p:cNvSpPr txBox="1">
            <a:spLocks/>
          </p:cNvSpPr>
          <p:nvPr/>
        </p:nvSpPr>
        <p:spPr>
          <a:xfrm>
            <a:off x="419877" y="3601620"/>
            <a:ext cx="8504236" cy="303244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1800" b="1" dirty="0" smtClean="0">
                <a:solidFill>
                  <a:srgbClr val="262626"/>
                </a:solidFill>
                <a:latin typeface="+mj-lt"/>
              </a:rPr>
              <a:t>W </a:t>
            </a:r>
            <a:r>
              <a:rPr lang="pl-PL" sz="1800" b="1" dirty="0">
                <a:solidFill>
                  <a:srgbClr val="262626"/>
                </a:solidFill>
                <a:latin typeface="+mj-lt"/>
              </a:rPr>
              <a:t>ramach</a:t>
            </a:r>
            <a:r>
              <a:rPr lang="pl-PL" sz="1800" b="1" dirty="0" smtClean="0">
                <a:solidFill>
                  <a:srgbClr val="262626"/>
                </a:solidFill>
                <a:latin typeface="+mj-lt"/>
              </a:rPr>
              <a:t>: 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1800" b="1" dirty="0" smtClean="0">
                <a:solidFill>
                  <a:srgbClr val="262626"/>
                </a:solidFill>
                <a:latin typeface="+mj-lt"/>
              </a:rPr>
              <a:t>postępowania podatkowego, kontroli, czynności sprawdzających, czynności </a:t>
            </a:r>
            <a:r>
              <a:rPr lang="pl-PL" sz="1800" b="1" dirty="0">
                <a:solidFill>
                  <a:srgbClr val="262626"/>
                </a:solidFill>
                <a:latin typeface="+mj-lt"/>
              </a:rPr>
              <a:t>sprawdzających u kontrahenta podatnika prowadzącego działalność gospodarczą </a:t>
            </a:r>
            <a:endParaRPr lang="pl-PL" sz="1800" b="1" dirty="0" smtClean="0">
              <a:solidFill>
                <a:srgbClr val="262626"/>
              </a:solidFill>
              <a:latin typeface="+mj-lt"/>
            </a:endParaRP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organ </a:t>
            </a:r>
            <a:r>
              <a:rPr lang="pl-PL" sz="1800" b="1" dirty="0">
                <a:solidFill>
                  <a:srgbClr val="FF0000"/>
                </a:solidFill>
                <a:latin typeface="+mj-lt"/>
              </a:rPr>
              <a:t>podatkowy nie może żądać udostępnienia JPK_VAT od </a:t>
            </a: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podatników, </a:t>
            </a:r>
            <a:r>
              <a:rPr lang="pl-PL" sz="1800" b="1" dirty="0">
                <a:solidFill>
                  <a:srgbClr val="FF0000"/>
                </a:solidFill>
                <a:latin typeface="+mj-lt"/>
              </a:rPr>
              <a:t>którzy wysłali JPK_VAT 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1800" b="1" dirty="0" smtClean="0">
                <a:solidFill>
                  <a:srgbClr val="262626"/>
                </a:solidFill>
                <a:latin typeface="+mj-lt"/>
              </a:rPr>
              <a:t>Podstawa </a:t>
            </a:r>
            <a:r>
              <a:rPr lang="pl-PL" sz="1800" b="1" dirty="0">
                <a:solidFill>
                  <a:srgbClr val="262626"/>
                </a:solidFill>
                <a:latin typeface="+mj-lt"/>
              </a:rPr>
              <a:t>prawna: art. 45 § 2 ustawy o </a:t>
            </a:r>
            <a:r>
              <a:rPr lang="pl-PL" sz="1800" b="1" dirty="0" smtClean="0">
                <a:solidFill>
                  <a:srgbClr val="262626"/>
                </a:solidFill>
                <a:latin typeface="+mj-lt"/>
              </a:rPr>
              <a:t>Krajowej </a:t>
            </a:r>
            <a:r>
              <a:rPr lang="pl-PL" sz="1800" b="1" dirty="0">
                <a:solidFill>
                  <a:srgbClr val="262626"/>
                </a:solidFill>
                <a:latin typeface="+mj-lt"/>
              </a:rPr>
              <a:t>Administracji </a:t>
            </a:r>
            <a:r>
              <a:rPr lang="pl-PL" sz="1800" b="1" dirty="0" smtClean="0">
                <a:solidFill>
                  <a:srgbClr val="262626"/>
                </a:solidFill>
                <a:latin typeface="+mj-lt"/>
              </a:rPr>
              <a:t>Skarbowej</a:t>
            </a:r>
            <a:endParaRPr lang="pl-PL" sz="1800" b="1" dirty="0">
              <a:solidFill>
                <a:srgbClr val="262626"/>
              </a:solidFill>
              <a:latin typeface="+mj-lt"/>
            </a:endParaRPr>
          </a:p>
        </p:txBody>
      </p:sp>
      <p:sp>
        <p:nvSpPr>
          <p:cNvPr id="19" name="Oval 1"/>
          <p:cNvSpPr/>
          <p:nvPr/>
        </p:nvSpPr>
        <p:spPr>
          <a:xfrm>
            <a:off x="3585882" y="1046684"/>
            <a:ext cx="2450196" cy="2417009"/>
          </a:xfrm>
          <a:prstGeom prst="ellipse">
            <a:avLst/>
          </a:prstGeom>
          <a:solidFill>
            <a:srgbClr val="C00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800" kern="0" dirty="0" smtClean="0">
                <a:solidFill>
                  <a:srgbClr val="FFFFFF"/>
                </a:solidFill>
                <a:latin typeface="+mj-lt"/>
                <a:cs typeface="+mn-cs"/>
              </a:rPr>
              <a:t>Ważne</a:t>
            </a:r>
            <a:endParaRPr kumimoji="0" lang="en-US" sz="3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64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2"/>
          <p:cNvSpPr txBox="1">
            <a:spLocks/>
          </p:cNvSpPr>
          <p:nvPr/>
        </p:nvSpPr>
        <p:spPr>
          <a:xfrm>
            <a:off x="158620" y="1875453"/>
            <a:ext cx="8845421" cy="466530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2000" b="1" dirty="0" smtClean="0">
                <a:solidFill>
                  <a:srgbClr val="262626"/>
                </a:solidFill>
                <a:latin typeface="Roboto light"/>
              </a:rPr>
              <a:t>Pozostałe </a:t>
            </a:r>
            <a:r>
              <a:rPr lang="pl-PL" sz="2000" b="1" dirty="0">
                <a:solidFill>
                  <a:srgbClr val="262626"/>
                </a:solidFill>
                <a:latin typeface="Roboto light"/>
              </a:rPr>
              <a:t>JPK mogą być przekazane za pomocą środków komunikacji elektronicznej lub na informatycznych nośnikach danych po uprzednim </a:t>
            </a:r>
            <a:r>
              <a:rPr lang="pl-PL" sz="2000" b="1" dirty="0" smtClean="0">
                <a:solidFill>
                  <a:srgbClr val="262626"/>
                </a:solidFill>
                <a:latin typeface="Roboto light"/>
              </a:rPr>
              <a:t>wezwaniu.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endParaRPr lang="pl-PL" sz="1200" b="1" dirty="0" smtClean="0">
              <a:solidFill>
                <a:srgbClr val="262626"/>
              </a:solidFill>
              <a:latin typeface="Roboto light"/>
            </a:endParaRP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2000" b="1" dirty="0" smtClean="0">
                <a:solidFill>
                  <a:srgbClr val="262626"/>
                </a:solidFill>
                <a:latin typeface="Roboto light"/>
              </a:rPr>
              <a:t>W wezwaniu organ określi jakich dowodów księgowych </a:t>
            </a:r>
            <a:r>
              <a:rPr lang="pl-PL" sz="2000" b="1" dirty="0">
                <a:solidFill>
                  <a:srgbClr val="262626"/>
                </a:solidFill>
                <a:latin typeface="Roboto light"/>
              </a:rPr>
              <a:t>żąda, </a:t>
            </a:r>
            <a:r>
              <a:rPr lang="pl-PL" sz="2000" b="1" dirty="0" smtClean="0">
                <a:solidFill>
                  <a:srgbClr val="262626"/>
                </a:solidFill>
                <a:latin typeface="Roboto light"/>
              </a:rPr>
              <a:t>za jaki okres, </a:t>
            </a:r>
            <a:r>
              <a:rPr lang="pl-PL" sz="2000" b="1" dirty="0">
                <a:solidFill>
                  <a:srgbClr val="262626"/>
                </a:solidFill>
                <a:latin typeface="Roboto light"/>
              </a:rPr>
              <a:t>w jakiej formie powinny być </a:t>
            </a:r>
            <a:r>
              <a:rPr lang="pl-PL" sz="2000" b="1" dirty="0" smtClean="0">
                <a:solidFill>
                  <a:srgbClr val="262626"/>
                </a:solidFill>
                <a:latin typeface="Roboto light"/>
              </a:rPr>
              <a:t>dostarczone.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endParaRPr lang="pl-PL" sz="1200" b="1" dirty="0" smtClean="0">
              <a:solidFill>
                <a:srgbClr val="262626"/>
              </a:solidFill>
              <a:latin typeface="Roboto light"/>
            </a:endParaRP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2000" b="1" dirty="0" smtClean="0">
                <a:solidFill>
                  <a:srgbClr val="262626"/>
                </a:solidFill>
                <a:latin typeface="Roboto light"/>
              </a:rPr>
              <a:t>Każdorazowo </a:t>
            </a:r>
            <a:r>
              <a:rPr lang="pl-PL" sz="2000" b="1" dirty="0">
                <a:solidFill>
                  <a:srgbClr val="262626"/>
                </a:solidFill>
                <a:latin typeface="Roboto light"/>
              </a:rPr>
              <a:t>żądanie udostępnienia dokumentów </a:t>
            </a:r>
            <a:r>
              <a:rPr lang="pl-PL" sz="2000" b="1" dirty="0" smtClean="0">
                <a:solidFill>
                  <a:srgbClr val="262626"/>
                </a:solidFill>
                <a:latin typeface="Roboto light"/>
              </a:rPr>
              <a:t>ograniczone jest </a:t>
            </a:r>
            <a:r>
              <a:rPr lang="pl-PL" sz="2000" b="1" dirty="0">
                <a:solidFill>
                  <a:srgbClr val="262626"/>
                </a:solidFill>
                <a:latin typeface="Roboto light"/>
              </a:rPr>
              <a:t>zakresem </a:t>
            </a:r>
            <a:r>
              <a:rPr lang="pl-PL" sz="2000" b="1" dirty="0" smtClean="0">
                <a:solidFill>
                  <a:srgbClr val="262626"/>
                </a:solidFill>
                <a:latin typeface="Roboto light"/>
              </a:rPr>
              <a:t>prowadzonego postępowania/czynności  </a:t>
            </a:r>
            <a:r>
              <a:rPr lang="pl-PL" sz="2000" b="1" dirty="0">
                <a:solidFill>
                  <a:srgbClr val="262626"/>
                </a:solidFill>
                <a:latin typeface="Roboto light"/>
              </a:rPr>
              <a:t>lub kontroli. </a:t>
            </a:r>
            <a:endParaRPr lang="pl-PL" sz="2000" b="1" dirty="0" smtClean="0">
              <a:solidFill>
                <a:srgbClr val="262626"/>
              </a:solidFill>
              <a:latin typeface="Roboto light"/>
            </a:endParaRP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endParaRPr lang="pl-PL" sz="1200" b="1" dirty="0" smtClean="0">
              <a:solidFill>
                <a:srgbClr val="262626"/>
              </a:solidFill>
              <a:latin typeface="Roboto light"/>
            </a:endParaRP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2000" b="1" dirty="0" smtClean="0">
                <a:solidFill>
                  <a:srgbClr val="262626"/>
                </a:solidFill>
                <a:latin typeface="Roboto light"/>
              </a:rPr>
              <a:t>Termin </a:t>
            </a:r>
            <a:r>
              <a:rPr lang="pl-PL" sz="2000" b="1" dirty="0">
                <a:solidFill>
                  <a:srgbClr val="262626"/>
                </a:solidFill>
                <a:latin typeface="Roboto light"/>
              </a:rPr>
              <a:t>do przedłożenia żądanych struktur JPK zgodnie </a:t>
            </a:r>
            <a:r>
              <a:rPr lang="pl-PL" sz="2000" b="1" dirty="0" smtClean="0">
                <a:solidFill>
                  <a:srgbClr val="262626"/>
                </a:solidFill>
                <a:latin typeface="Roboto light"/>
              </a:rPr>
              <a:t>z </a:t>
            </a:r>
            <a:r>
              <a:rPr lang="pl-PL" sz="2000" b="1" dirty="0">
                <a:solidFill>
                  <a:srgbClr val="262626"/>
                </a:solidFill>
                <a:latin typeface="Roboto light"/>
              </a:rPr>
              <a:t>art. 189 § 2  ustawy Ordynacja podatkowa nie </a:t>
            </a:r>
            <a:r>
              <a:rPr lang="pl-PL" sz="2000" b="1" dirty="0" smtClean="0">
                <a:solidFill>
                  <a:srgbClr val="262626"/>
                </a:solidFill>
                <a:latin typeface="Roboto light"/>
              </a:rPr>
              <a:t>powinien być </a:t>
            </a:r>
            <a:r>
              <a:rPr lang="pl-PL" sz="2000" b="1" dirty="0">
                <a:solidFill>
                  <a:srgbClr val="262626"/>
                </a:solidFill>
                <a:latin typeface="Roboto light"/>
              </a:rPr>
              <a:t>krótszy niż 3 dni od otrzymania wezwania przez podatnika</a:t>
            </a:r>
            <a:r>
              <a:rPr lang="pl-PL" sz="2000" b="1" dirty="0" smtClean="0">
                <a:solidFill>
                  <a:srgbClr val="262626"/>
                </a:solidFill>
                <a:latin typeface="Roboto light"/>
              </a:rPr>
              <a:t>.</a:t>
            </a:r>
            <a:endParaRPr lang="en-US" sz="2000" dirty="0">
              <a:solidFill>
                <a:srgbClr val="262626"/>
              </a:solidFill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28135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2"/>
          <p:cNvSpPr txBox="1">
            <a:spLocks/>
          </p:cNvSpPr>
          <p:nvPr/>
        </p:nvSpPr>
        <p:spPr>
          <a:xfrm>
            <a:off x="437034" y="3756747"/>
            <a:ext cx="8295014" cy="27840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2800" b="1" dirty="0" smtClean="0">
                <a:solidFill>
                  <a:srgbClr val="262626"/>
                </a:solidFill>
                <a:latin typeface="+mj-lt"/>
              </a:rPr>
              <a:t>W </a:t>
            </a:r>
            <a:r>
              <a:rPr lang="pl-PL" sz="2800" b="1" dirty="0">
                <a:solidFill>
                  <a:srgbClr val="262626"/>
                </a:solidFill>
                <a:latin typeface="+mj-lt"/>
              </a:rPr>
              <a:t>przypadku </a:t>
            </a:r>
            <a:r>
              <a:rPr lang="pl-PL" sz="2800" b="1" dirty="0" smtClean="0">
                <a:solidFill>
                  <a:srgbClr val="262626"/>
                </a:solidFill>
                <a:latin typeface="+mj-lt"/>
              </a:rPr>
              <a:t>niezgodności </a:t>
            </a:r>
            <a:r>
              <a:rPr lang="pl-PL" sz="2800" b="1" dirty="0">
                <a:solidFill>
                  <a:srgbClr val="262626"/>
                </a:solidFill>
                <a:latin typeface="+mj-lt"/>
              </a:rPr>
              <a:t>w JPK_VAT </a:t>
            </a:r>
            <a:r>
              <a:rPr lang="pl-PL" sz="2800" b="1" dirty="0" smtClean="0">
                <a:solidFill>
                  <a:srgbClr val="262626"/>
                </a:solidFill>
                <a:latin typeface="+mj-lt"/>
              </a:rPr>
              <a:t>otrzymasz standardową </a:t>
            </a:r>
            <a:br>
              <a:rPr lang="pl-PL" sz="2800" b="1" dirty="0" smtClean="0">
                <a:solidFill>
                  <a:srgbClr val="262626"/>
                </a:solidFill>
                <a:latin typeface="+mj-lt"/>
              </a:rPr>
            </a:br>
            <a:r>
              <a:rPr lang="pl-PL" sz="2800" b="1" u="sng" dirty="0" smtClean="0">
                <a:solidFill>
                  <a:srgbClr val="262626"/>
                </a:solidFill>
                <a:latin typeface="+mj-lt"/>
              </a:rPr>
              <a:t>informację </a:t>
            </a:r>
            <a:r>
              <a:rPr lang="pl-PL" sz="2800" b="1" u="sng" dirty="0">
                <a:solidFill>
                  <a:srgbClr val="262626"/>
                </a:solidFill>
                <a:latin typeface="+mj-lt"/>
              </a:rPr>
              <a:t>o wystąpieniu niezgodności</a:t>
            </a:r>
            <a:r>
              <a:rPr lang="pl-PL" sz="2800" b="1" dirty="0">
                <a:solidFill>
                  <a:srgbClr val="262626"/>
                </a:solidFill>
                <a:latin typeface="+mj-lt"/>
              </a:rPr>
              <a:t>.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2800" b="1" dirty="0" smtClean="0">
                <a:solidFill>
                  <a:srgbClr val="262626"/>
                </a:solidFill>
                <a:latin typeface="+mj-lt"/>
              </a:rPr>
              <a:t>Forma: </a:t>
            </a:r>
            <a:r>
              <a:rPr lang="pl-PL" sz="2800" b="1" dirty="0" smtClean="0">
                <a:solidFill>
                  <a:srgbClr val="C00000"/>
                </a:solidFill>
                <a:latin typeface="+mj-lt"/>
              </a:rPr>
              <a:t>SMS lub e-mail </a:t>
            </a:r>
            <a:br>
              <a:rPr lang="pl-PL" sz="2800" b="1" dirty="0" smtClean="0">
                <a:solidFill>
                  <a:srgbClr val="C00000"/>
                </a:solidFill>
                <a:latin typeface="+mj-lt"/>
              </a:rPr>
            </a:br>
            <a:r>
              <a:rPr lang="pl-PL" sz="2800" b="1" dirty="0" smtClean="0">
                <a:solidFill>
                  <a:srgbClr val="262626"/>
                </a:solidFill>
                <a:latin typeface="+mj-lt"/>
              </a:rPr>
              <a:t>w zależności od udostępnionych danych </a:t>
            </a:r>
          </a:p>
        </p:txBody>
      </p:sp>
      <p:sp>
        <p:nvSpPr>
          <p:cNvPr id="19" name="Oval 1"/>
          <p:cNvSpPr/>
          <p:nvPr/>
        </p:nvSpPr>
        <p:spPr>
          <a:xfrm>
            <a:off x="3585882" y="1046684"/>
            <a:ext cx="2450196" cy="2417009"/>
          </a:xfrm>
          <a:prstGeom prst="ellipse">
            <a:avLst/>
          </a:prstGeom>
          <a:solidFill>
            <a:srgbClr val="C00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800" kern="0" dirty="0" smtClean="0">
                <a:solidFill>
                  <a:srgbClr val="FFFFFF"/>
                </a:solidFill>
                <a:latin typeface="+mj-lt"/>
                <a:cs typeface="+mn-cs"/>
              </a:rPr>
              <a:t>Ważne</a:t>
            </a:r>
            <a:endParaRPr kumimoji="0" lang="en-US" sz="3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67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2"/>
          <p:cNvSpPr txBox="1">
            <a:spLocks/>
          </p:cNvSpPr>
          <p:nvPr/>
        </p:nvSpPr>
        <p:spPr>
          <a:xfrm>
            <a:off x="437034" y="2873827"/>
            <a:ext cx="8295014" cy="36389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1800" b="1" u="sng" dirty="0" smtClean="0">
                <a:solidFill>
                  <a:srgbClr val="262626"/>
                </a:solidFill>
                <a:latin typeface="+mj-lt"/>
              </a:rPr>
              <a:t>Podpis</a:t>
            </a:r>
            <a:r>
              <a:rPr lang="pl-PL" sz="1800" b="1" dirty="0" smtClean="0">
                <a:solidFill>
                  <a:srgbClr val="262626"/>
                </a:solidFill>
                <a:latin typeface="+mj-lt"/>
              </a:rPr>
              <a:t>: „Ministerstwo </a:t>
            </a:r>
            <a:r>
              <a:rPr lang="pl-PL" sz="1800" b="1" dirty="0">
                <a:solidFill>
                  <a:srgbClr val="262626"/>
                </a:solidFill>
                <a:latin typeface="+mj-lt"/>
              </a:rPr>
              <a:t>Finansów, Departament Poboru Podatków" </a:t>
            </a:r>
            <a:r>
              <a:rPr lang="pl-PL" sz="1800" b="1" dirty="0" smtClean="0">
                <a:solidFill>
                  <a:srgbClr val="262626"/>
                </a:solidFill>
                <a:latin typeface="+mj-lt"/>
              </a:rPr>
              <a:t/>
            </a:r>
            <a:br>
              <a:rPr lang="pl-PL" sz="1800" b="1" dirty="0" smtClean="0">
                <a:solidFill>
                  <a:srgbClr val="262626"/>
                </a:solidFill>
                <a:latin typeface="+mj-lt"/>
              </a:rPr>
            </a:br>
            <a:r>
              <a:rPr lang="pl-PL" sz="1800" b="1" u="sng" dirty="0" smtClean="0">
                <a:solidFill>
                  <a:srgbClr val="262626"/>
                </a:solidFill>
                <a:latin typeface="+mj-lt"/>
              </a:rPr>
              <a:t>Zawartość</a:t>
            </a:r>
            <a:r>
              <a:rPr lang="pl-PL" sz="1800" b="1" dirty="0" smtClean="0">
                <a:solidFill>
                  <a:srgbClr val="262626"/>
                </a:solidFill>
                <a:latin typeface="+mj-lt"/>
              </a:rPr>
              <a:t>: prośba </a:t>
            </a:r>
            <a:r>
              <a:rPr lang="pl-PL" sz="1800" b="1" dirty="0">
                <a:solidFill>
                  <a:srgbClr val="262626"/>
                </a:solidFill>
                <a:latin typeface="+mj-lt"/>
              </a:rPr>
              <a:t>o sprawdzenie składanych plików JPK_VAT i kontakt z właściwym </a:t>
            </a:r>
            <a:r>
              <a:rPr lang="pl-PL" sz="1800" b="1" dirty="0" smtClean="0">
                <a:solidFill>
                  <a:srgbClr val="262626"/>
                </a:solidFill>
                <a:latin typeface="+mj-lt"/>
              </a:rPr>
              <a:t>US, </a:t>
            </a:r>
            <a:r>
              <a:rPr lang="pl-PL" sz="1800" b="1" dirty="0">
                <a:solidFill>
                  <a:srgbClr val="262626"/>
                </a:solidFill>
                <a:latin typeface="+mj-lt"/>
              </a:rPr>
              <a:t>aby wyjaśnić stwierdzone niezgodności i ewentualnie skorygować złożoną deklarację VAT lub plik JPK_VAT.</a:t>
            </a: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1800" b="1" u="sng" dirty="0" smtClean="0">
                <a:solidFill>
                  <a:srgbClr val="262626"/>
                </a:solidFill>
                <a:latin typeface="+mj-lt"/>
              </a:rPr>
              <a:t>Ważne</a:t>
            </a:r>
            <a:r>
              <a:rPr lang="pl-PL" sz="1800" b="1" dirty="0" smtClean="0">
                <a:solidFill>
                  <a:srgbClr val="262626"/>
                </a:solidFill>
                <a:latin typeface="+mj-lt"/>
              </a:rPr>
              <a:t>: </a:t>
            </a:r>
            <a:r>
              <a:rPr lang="pl-PL" sz="1800" b="1" dirty="0">
                <a:solidFill>
                  <a:srgbClr val="262626"/>
                </a:solidFill>
                <a:latin typeface="+mj-lt"/>
              </a:rPr>
              <a:t>NIE odpowiadaj na </a:t>
            </a:r>
            <a:r>
              <a:rPr lang="pl-PL" sz="1800" b="1" dirty="0" smtClean="0">
                <a:solidFill>
                  <a:srgbClr val="262626"/>
                </a:solidFill>
                <a:latin typeface="+mj-lt"/>
              </a:rPr>
              <a:t>powiadomienia, są </a:t>
            </a:r>
            <a:r>
              <a:rPr lang="pl-PL" sz="1800" b="1" dirty="0">
                <a:solidFill>
                  <a:srgbClr val="262626"/>
                </a:solidFill>
                <a:latin typeface="+mj-lt"/>
              </a:rPr>
              <a:t>generowane automatycznie</a:t>
            </a:r>
            <a:r>
              <a:rPr lang="pl-PL" sz="1800" b="1" dirty="0" smtClean="0">
                <a:solidFill>
                  <a:srgbClr val="262626"/>
                </a:solidFill>
                <a:latin typeface="+mj-lt"/>
              </a:rPr>
              <a:t> </a:t>
            </a: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1800" b="1" dirty="0" smtClean="0">
                <a:solidFill>
                  <a:srgbClr val="C00000"/>
                </a:solidFill>
                <a:latin typeface="+mj-lt"/>
              </a:rPr>
              <a:t>Powiadomienia </a:t>
            </a:r>
            <a:r>
              <a:rPr lang="pl-PL" sz="1800" b="1" u="sng" dirty="0">
                <a:solidFill>
                  <a:srgbClr val="C00000"/>
                </a:solidFill>
                <a:latin typeface="+mj-lt"/>
              </a:rPr>
              <a:t>nie będą zawierać </a:t>
            </a:r>
            <a:r>
              <a:rPr lang="pl-PL" sz="1800" b="1" dirty="0" smtClean="0">
                <a:solidFill>
                  <a:srgbClr val="C00000"/>
                </a:solidFill>
                <a:latin typeface="+mj-lt"/>
              </a:rPr>
              <a:t>wezwań </a:t>
            </a:r>
            <a:r>
              <a:rPr lang="pl-PL" sz="1800" b="1" dirty="0">
                <a:solidFill>
                  <a:srgbClr val="C00000"/>
                </a:solidFill>
                <a:latin typeface="+mj-lt"/>
              </a:rPr>
              <a:t>do zapłaty podatku, a w treści </a:t>
            </a:r>
            <a:r>
              <a:rPr lang="pl-PL" sz="1800" b="1" dirty="0" smtClean="0">
                <a:solidFill>
                  <a:srgbClr val="C00000"/>
                </a:solidFill>
                <a:latin typeface="+mj-lt"/>
              </a:rPr>
              <a:t>   </a:t>
            </a:r>
            <a:r>
              <a:rPr lang="pl-PL" sz="1800" b="1" u="sng" dirty="0" smtClean="0">
                <a:solidFill>
                  <a:srgbClr val="C00000"/>
                </a:solidFill>
                <a:latin typeface="+mj-lt"/>
              </a:rPr>
              <a:t>nie </a:t>
            </a:r>
            <a:r>
              <a:rPr lang="pl-PL" sz="1800" b="1" u="sng" dirty="0">
                <a:solidFill>
                  <a:srgbClr val="C00000"/>
                </a:solidFill>
                <a:latin typeface="+mj-lt"/>
              </a:rPr>
              <a:t>będą umieszczane </a:t>
            </a:r>
            <a:r>
              <a:rPr lang="pl-PL" sz="1800" b="1" dirty="0">
                <a:solidFill>
                  <a:srgbClr val="C00000"/>
                </a:solidFill>
                <a:latin typeface="+mj-lt"/>
              </a:rPr>
              <a:t>żadne odnośniki zewnętrzne (linki) ani załączniki </a:t>
            </a:r>
            <a:r>
              <a:rPr lang="pl-PL" sz="1800" b="1" dirty="0" smtClean="0">
                <a:solidFill>
                  <a:srgbClr val="C00000"/>
                </a:solidFill>
                <a:latin typeface="+mj-lt"/>
              </a:rPr>
              <a:t>     w </a:t>
            </a:r>
            <a:r>
              <a:rPr lang="pl-PL" sz="1800" b="1" dirty="0">
                <a:solidFill>
                  <a:srgbClr val="C00000"/>
                </a:solidFill>
                <a:latin typeface="+mj-lt"/>
              </a:rPr>
              <a:t>formie plików</a:t>
            </a:r>
            <a:r>
              <a:rPr lang="pl-PL" sz="1800" b="1" dirty="0" smtClean="0">
                <a:solidFill>
                  <a:srgbClr val="C00000"/>
                </a:solidFill>
                <a:latin typeface="+mj-lt"/>
              </a:rPr>
              <a:t>.</a:t>
            </a:r>
            <a:endParaRPr lang="pl-PL" sz="1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Dowolny kształt 3"/>
          <p:cNvSpPr/>
          <p:nvPr/>
        </p:nvSpPr>
        <p:spPr>
          <a:xfrm>
            <a:off x="570327" y="1824243"/>
            <a:ext cx="8028428" cy="830207"/>
          </a:xfrm>
          <a:custGeom>
            <a:avLst/>
            <a:gdLst>
              <a:gd name="connsiteX0" fmla="*/ 0 w 7554457"/>
              <a:gd name="connsiteY0" fmla="*/ 245186 h 1471089"/>
              <a:gd name="connsiteX1" fmla="*/ 245186 w 7554457"/>
              <a:gd name="connsiteY1" fmla="*/ 0 h 1471089"/>
              <a:gd name="connsiteX2" fmla="*/ 7309271 w 7554457"/>
              <a:gd name="connsiteY2" fmla="*/ 0 h 1471089"/>
              <a:gd name="connsiteX3" fmla="*/ 7554457 w 7554457"/>
              <a:gd name="connsiteY3" fmla="*/ 245186 h 1471089"/>
              <a:gd name="connsiteX4" fmla="*/ 7554457 w 7554457"/>
              <a:gd name="connsiteY4" fmla="*/ 1225903 h 1471089"/>
              <a:gd name="connsiteX5" fmla="*/ 7309271 w 7554457"/>
              <a:gd name="connsiteY5" fmla="*/ 1471089 h 1471089"/>
              <a:gd name="connsiteX6" fmla="*/ 245186 w 7554457"/>
              <a:gd name="connsiteY6" fmla="*/ 1471089 h 1471089"/>
              <a:gd name="connsiteX7" fmla="*/ 0 w 7554457"/>
              <a:gd name="connsiteY7" fmla="*/ 1225903 h 1471089"/>
              <a:gd name="connsiteX8" fmla="*/ 0 w 7554457"/>
              <a:gd name="connsiteY8" fmla="*/ 245186 h 147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3" tIns="155633" rIns="155633" bIns="15563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sz="3600" b="1" dirty="0" smtClean="0"/>
              <a:t>Treść powiadomienia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419525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879840" y="2049913"/>
            <a:ext cx="6722984" cy="3324520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Wycinek koła 4"/>
          <p:cNvSpPr/>
          <p:nvPr/>
        </p:nvSpPr>
        <p:spPr>
          <a:xfrm>
            <a:off x="401216" y="2049913"/>
            <a:ext cx="2744218" cy="3324520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C0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Prostokąt 5"/>
          <p:cNvSpPr/>
          <p:nvPr/>
        </p:nvSpPr>
        <p:spPr>
          <a:xfrm>
            <a:off x="1884783" y="2146041"/>
            <a:ext cx="6718041" cy="307601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3200" b="1" kern="1200" dirty="0" smtClean="0"/>
              <a:t>SANKCJE</a:t>
            </a:r>
            <a:endParaRPr lang="pl-PL" sz="2400" b="1" kern="1200" dirty="0" smtClean="0"/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400" kern="1200" dirty="0" smtClean="0"/>
              <a:t>Za niezłożenie w terminie właściwemu organowi wymaganej informacji podatkowej grozi odpowiedzialność z art. 80 § 1 Kodeksu </a:t>
            </a:r>
            <a:r>
              <a:rPr lang="pl-PL" sz="2400" kern="1200" dirty="0" err="1" smtClean="0"/>
              <a:t>karno</a:t>
            </a:r>
            <a:r>
              <a:rPr lang="pl-PL" sz="2400" kern="1200" dirty="0" smtClean="0"/>
              <a:t> - skarbowego, to jest kara do 120 stawek dziennych.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400" kern="1200" dirty="0" smtClean="0"/>
              <a:t>Minimalna stawka dzienna w 2017 r. wynosi </a:t>
            </a:r>
            <a:br>
              <a:rPr lang="pl-PL" sz="2400" kern="1200" dirty="0" smtClean="0"/>
            </a:br>
            <a:r>
              <a:rPr lang="pl-PL" sz="2400" kern="1200" dirty="0" smtClean="0"/>
              <a:t>od 66,66 zł do 26.664 zł </a:t>
            </a:r>
            <a:endParaRPr lang="pl-PL" sz="2400" kern="1200" dirty="0"/>
          </a:p>
        </p:txBody>
      </p:sp>
    </p:spTree>
    <p:extLst>
      <p:ext uri="{BB962C8B-B14F-4D97-AF65-F5344CB8AC3E}">
        <p14:creationId xmlns:p14="http://schemas.microsoft.com/office/powerpoint/2010/main" val="27571900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1217739" y="3762248"/>
            <a:ext cx="6679217" cy="1934308"/>
            <a:chOff x="1217739" y="3961904"/>
            <a:chExt cx="6679217" cy="1934308"/>
          </a:xfrm>
        </p:grpSpPr>
        <p:sp>
          <p:nvSpPr>
            <p:cNvPr id="11" name="Wycinek koła 10"/>
            <p:cNvSpPr/>
            <p:nvPr/>
          </p:nvSpPr>
          <p:spPr>
            <a:xfrm>
              <a:off x="1217739" y="3961904"/>
              <a:ext cx="1934308" cy="1934308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Dowolny kształt 11"/>
            <p:cNvSpPr/>
            <p:nvPr/>
          </p:nvSpPr>
          <p:spPr>
            <a:xfrm>
              <a:off x="2214197" y="3961904"/>
              <a:ext cx="5682759" cy="1934308"/>
            </a:xfrm>
            <a:custGeom>
              <a:avLst/>
              <a:gdLst>
                <a:gd name="connsiteX0" fmla="*/ 0 w 5682759"/>
                <a:gd name="connsiteY0" fmla="*/ 0 h 1934308"/>
                <a:gd name="connsiteX1" fmla="*/ 5682759 w 5682759"/>
                <a:gd name="connsiteY1" fmla="*/ 0 h 1934308"/>
                <a:gd name="connsiteX2" fmla="*/ 5682759 w 5682759"/>
                <a:gd name="connsiteY2" fmla="*/ 1934308 h 1934308"/>
                <a:gd name="connsiteX3" fmla="*/ 0 w 5682759"/>
                <a:gd name="connsiteY3" fmla="*/ 1934308 h 1934308"/>
                <a:gd name="connsiteX4" fmla="*/ 0 w 5682759"/>
                <a:gd name="connsiteY4" fmla="*/ 0 h 193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759" h="1934308">
                  <a:moveTo>
                    <a:pt x="0" y="0"/>
                  </a:moveTo>
                  <a:lnTo>
                    <a:pt x="5682759" y="0"/>
                  </a:lnTo>
                  <a:lnTo>
                    <a:pt x="5682759" y="1934308"/>
                  </a:lnTo>
                  <a:lnTo>
                    <a:pt x="0" y="1934308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/>
                <a:t>W przypadku stwierdzenia przez organ podatkowy </a:t>
              </a:r>
              <a:r>
                <a:rPr lang="pl-PL" b="1" kern="1200" dirty="0" smtClean="0">
                  <a:solidFill>
                    <a:srgbClr val="002060"/>
                  </a:solidFill>
                </a:rPr>
                <a:t>bezzasadnej odmowy złożenia żądanych struktur JPK </a:t>
              </a:r>
              <a:r>
                <a:rPr lang="pl-PL" kern="1200" dirty="0" smtClean="0"/>
                <a:t>podatnik może zostać ukarany karą porządkową w wysokości </a:t>
              </a:r>
              <a:r>
                <a:rPr lang="pl-PL" b="1" kern="1200" dirty="0" smtClean="0">
                  <a:solidFill>
                    <a:srgbClr val="C00000"/>
                  </a:solidFill>
                </a:rPr>
                <a:t>do 2 800 zł</a:t>
              </a:r>
              <a:endParaRPr lang="pl-PL" b="1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1247043" y="1737946"/>
            <a:ext cx="6649913" cy="1905000"/>
            <a:chOff x="1247043" y="1737946"/>
            <a:chExt cx="6649913" cy="1905000"/>
          </a:xfrm>
        </p:grpSpPr>
        <p:sp>
          <p:nvSpPr>
            <p:cNvPr id="6" name="Wycinek koła 5"/>
            <p:cNvSpPr/>
            <p:nvPr/>
          </p:nvSpPr>
          <p:spPr>
            <a:xfrm>
              <a:off x="1247043" y="1737946"/>
              <a:ext cx="1905000" cy="190500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00000"/>
            </a:solidFill>
            <a:ln>
              <a:solidFill>
                <a:srgbClr val="92D05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olny kształt 8"/>
            <p:cNvSpPr/>
            <p:nvPr/>
          </p:nvSpPr>
          <p:spPr>
            <a:xfrm>
              <a:off x="2199543" y="1737946"/>
              <a:ext cx="5697413" cy="1905000"/>
            </a:xfrm>
            <a:custGeom>
              <a:avLst/>
              <a:gdLst>
                <a:gd name="connsiteX0" fmla="*/ 0 w 5697413"/>
                <a:gd name="connsiteY0" fmla="*/ 0 h 1905000"/>
                <a:gd name="connsiteX1" fmla="*/ 5697413 w 5697413"/>
                <a:gd name="connsiteY1" fmla="*/ 0 h 1905000"/>
                <a:gd name="connsiteX2" fmla="*/ 5697413 w 5697413"/>
                <a:gd name="connsiteY2" fmla="*/ 1905000 h 1905000"/>
                <a:gd name="connsiteX3" fmla="*/ 0 w 5697413"/>
                <a:gd name="connsiteY3" fmla="*/ 1905000 h 1905000"/>
                <a:gd name="connsiteX4" fmla="*/ 0 w 5697413"/>
                <a:gd name="connsiteY4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97413" h="1905000">
                  <a:moveTo>
                    <a:pt x="0" y="0"/>
                  </a:moveTo>
                  <a:lnTo>
                    <a:pt x="5697413" y="0"/>
                  </a:lnTo>
                  <a:lnTo>
                    <a:pt x="5697413" y="1905000"/>
                  </a:lnTo>
                  <a:lnTo>
                    <a:pt x="0" y="19050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92D05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/>
                <a:t>Oprócz obowiązku przekazywania miesięcznych plików JPK_VAT organy podatkowe mogą w toku postępowania, kontroli czy czynności sprawdzających wezwać podatnika do dostarczenia kolejnych struktur JPK (w terminie nie krótszym niż 3 dni) </a:t>
              </a:r>
              <a:endParaRPr lang="pl-PL" kern="1200" dirty="0"/>
            </a:p>
          </p:txBody>
        </p:sp>
      </p:grpSp>
      <p:sp>
        <p:nvSpPr>
          <p:cNvPr id="3" name="pole tekstowe 2"/>
          <p:cNvSpPr txBox="1"/>
          <p:nvPr/>
        </p:nvSpPr>
        <p:spPr>
          <a:xfrm>
            <a:off x="2220862" y="5971750"/>
            <a:ext cx="614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Podstawa prawna: art</a:t>
            </a:r>
            <a:r>
              <a:rPr lang="pl-PL" sz="1400" dirty="0"/>
              <a:t>. 262 § 1 ustawy Ordynacja podatkowa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11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2"/>
          <p:cNvSpPr txBox="1">
            <a:spLocks/>
          </p:cNvSpPr>
          <p:nvPr/>
        </p:nvSpPr>
        <p:spPr>
          <a:xfrm>
            <a:off x="431441" y="3777217"/>
            <a:ext cx="8295014" cy="254893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</a:pPr>
            <a:endParaRPr lang="pl-PL" sz="2000" b="1" dirty="0" smtClean="0">
              <a:solidFill>
                <a:srgbClr val="262626"/>
              </a:solidFill>
              <a:latin typeface="Roboto light"/>
            </a:endParaRP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2000" b="1" dirty="0" smtClean="0">
                <a:solidFill>
                  <a:srgbClr val="262626"/>
                </a:solidFill>
                <a:latin typeface="Roboto light"/>
              </a:rPr>
              <a:t>Masz możliwość </a:t>
            </a:r>
            <a:r>
              <a:rPr lang="pl-PL" sz="2000" b="1" dirty="0">
                <a:solidFill>
                  <a:srgbClr val="262626"/>
                </a:solidFill>
                <a:latin typeface="Roboto light"/>
              </a:rPr>
              <a:t>zwrócenia się </a:t>
            </a:r>
            <a:r>
              <a:rPr lang="pl-PL" sz="2000" b="1" dirty="0" smtClean="0">
                <a:solidFill>
                  <a:srgbClr val="262626"/>
                </a:solidFill>
                <a:latin typeface="Roboto light"/>
              </a:rPr>
              <a:t/>
            </a:r>
            <a:br>
              <a:rPr lang="pl-PL" sz="2000" b="1" dirty="0" smtClean="0">
                <a:solidFill>
                  <a:srgbClr val="262626"/>
                </a:solidFill>
                <a:latin typeface="Roboto light"/>
              </a:rPr>
            </a:br>
            <a:r>
              <a:rPr lang="pl-PL" sz="2000" b="1" dirty="0" smtClean="0">
                <a:solidFill>
                  <a:srgbClr val="262626"/>
                </a:solidFill>
                <a:latin typeface="Roboto light"/>
              </a:rPr>
              <a:t>o </a:t>
            </a:r>
            <a:r>
              <a:rPr lang="pl-PL" sz="2000" b="1" dirty="0">
                <a:solidFill>
                  <a:srgbClr val="262626"/>
                </a:solidFill>
                <a:latin typeface="Roboto light"/>
              </a:rPr>
              <a:t>odroczenie terminu złożenia </a:t>
            </a:r>
            <a:r>
              <a:rPr lang="pl-PL" sz="2000" b="1" dirty="0" smtClean="0">
                <a:solidFill>
                  <a:srgbClr val="262626"/>
                </a:solidFill>
                <a:latin typeface="Roboto light"/>
              </a:rPr>
              <a:t>JPK_VAT.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endParaRPr lang="pl-PL" sz="2000" b="1" dirty="0">
              <a:solidFill>
                <a:srgbClr val="262626"/>
              </a:solidFill>
              <a:latin typeface="Roboto light"/>
            </a:endParaRP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2000" b="1" dirty="0">
                <a:solidFill>
                  <a:srgbClr val="262626"/>
                </a:solidFill>
                <a:latin typeface="Roboto light"/>
              </a:rPr>
              <a:t>Z umotywowanym wnioskiem </a:t>
            </a:r>
            <a:r>
              <a:rPr lang="pl-PL" sz="2000" b="1" dirty="0" smtClean="0">
                <a:solidFill>
                  <a:srgbClr val="262626"/>
                </a:solidFill>
                <a:latin typeface="Roboto light"/>
              </a:rPr>
              <a:t>powinieneś wystąpić </a:t>
            </a:r>
            <a:r>
              <a:rPr lang="pl-PL" sz="2000" b="1" dirty="0">
                <a:solidFill>
                  <a:srgbClr val="262626"/>
                </a:solidFill>
                <a:latin typeface="Roboto light"/>
              </a:rPr>
              <a:t>przed upływem terminu złożenia JPK_VAT do właściwego </a:t>
            </a:r>
            <a:r>
              <a:rPr lang="pl-PL" sz="2000" b="1" dirty="0" smtClean="0">
                <a:solidFill>
                  <a:srgbClr val="262626"/>
                </a:solidFill>
                <a:latin typeface="Roboto light"/>
              </a:rPr>
              <a:t>US</a:t>
            </a:r>
            <a:endParaRPr lang="pl-PL" sz="2000" b="1" dirty="0">
              <a:solidFill>
                <a:srgbClr val="262626"/>
              </a:solidFill>
              <a:latin typeface="Roboto light"/>
            </a:endParaRP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>
              <a:solidFill>
                <a:srgbClr val="262626"/>
              </a:solidFill>
              <a:latin typeface="Roboto light"/>
            </a:endParaRPr>
          </a:p>
        </p:txBody>
      </p:sp>
      <p:sp>
        <p:nvSpPr>
          <p:cNvPr id="19" name="Oval 1"/>
          <p:cNvSpPr/>
          <p:nvPr/>
        </p:nvSpPr>
        <p:spPr>
          <a:xfrm>
            <a:off x="3585882" y="1046684"/>
            <a:ext cx="2450196" cy="2417009"/>
          </a:xfrm>
          <a:prstGeom prst="ellipse">
            <a:avLst/>
          </a:prstGeom>
          <a:solidFill>
            <a:srgbClr val="C00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800" kern="0" dirty="0" smtClean="0">
                <a:solidFill>
                  <a:srgbClr val="FFFFFF"/>
                </a:solidFill>
                <a:latin typeface="+mj-lt"/>
                <a:cs typeface="+mn-cs"/>
              </a:rPr>
              <a:t>Ważne</a:t>
            </a:r>
            <a:endParaRPr kumimoji="0" lang="en-US" sz="3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01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494065" y="274638"/>
            <a:ext cx="6155871" cy="708025"/>
          </a:xfrm>
        </p:spPr>
        <p:txBody>
          <a:bodyPr/>
          <a:lstStyle/>
          <a:p>
            <a:pPr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INFORMACJE JPK_VAT – UWAGI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8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220862" y="6405769"/>
            <a:ext cx="4702277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Ministerstwo Finansów Departament Poboru Podatków </a:t>
            </a:r>
            <a:endParaRPr lang="pl-PL" dirty="0"/>
          </a:p>
        </p:txBody>
      </p:sp>
      <p:grpSp>
        <p:nvGrpSpPr>
          <p:cNvPr id="10" name="Group 22"/>
          <p:cNvGrpSpPr/>
          <p:nvPr/>
        </p:nvGrpSpPr>
        <p:grpSpPr>
          <a:xfrm>
            <a:off x="4212000" y="5822177"/>
            <a:ext cx="720000" cy="89638"/>
            <a:chOff x="5342615" y="6257925"/>
            <a:chExt cx="1468948" cy="182880"/>
          </a:xfrm>
        </p:grpSpPr>
        <p:sp>
          <p:nvSpPr>
            <p:cNvPr id="11" name="Oval 23"/>
            <p:cNvSpPr>
              <a:spLocks noChangeAspect="1"/>
            </p:cNvSpPr>
            <p:nvPr/>
          </p:nvSpPr>
          <p:spPr>
            <a:xfrm>
              <a:off x="5342615" y="6257925"/>
              <a:ext cx="182880" cy="182880"/>
            </a:xfrm>
            <a:prstGeom prst="ellipse">
              <a:avLst/>
            </a:prstGeom>
            <a:solidFill>
              <a:srgbClr val="A6A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" name="Oval 24"/>
            <p:cNvSpPr>
              <a:spLocks noChangeAspect="1"/>
            </p:cNvSpPr>
            <p:nvPr/>
          </p:nvSpPr>
          <p:spPr>
            <a:xfrm>
              <a:off x="5664132" y="6257925"/>
              <a:ext cx="182880" cy="182880"/>
            </a:xfrm>
            <a:prstGeom prst="ellipse">
              <a:avLst/>
            </a:prstGeom>
            <a:solidFill>
              <a:srgbClr val="7E7E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" name="Oval 25"/>
            <p:cNvSpPr>
              <a:spLocks noChangeAspect="1"/>
            </p:cNvSpPr>
            <p:nvPr/>
          </p:nvSpPr>
          <p:spPr>
            <a:xfrm>
              <a:off x="5985649" y="6257925"/>
              <a:ext cx="182880" cy="182880"/>
            </a:xfrm>
            <a:prstGeom prst="ellipse">
              <a:avLst/>
            </a:pr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4" name="Oval 26"/>
            <p:cNvSpPr>
              <a:spLocks noChangeAspect="1"/>
            </p:cNvSpPr>
            <p:nvPr/>
          </p:nvSpPr>
          <p:spPr>
            <a:xfrm>
              <a:off x="6307166" y="6257925"/>
              <a:ext cx="182880" cy="182880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5" name="Oval 27"/>
            <p:cNvSpPr>
              <a:spLocks noChangeAspect="1"/>
            </p:cNvSpPr>
            <p:nvPr/>
          </p:nvSpPr>
          <p:spPr>
            <a:xfrm>
              <a:off x="6628683" y="6257925"/>
              <a:ext cx="182880" cy="182880"/>
            </a:xfrm>
            <a:prstGeom prst="ellipse">
              <a:avLst/>
            </a:prstGeom>
            <a:solidFill>
              <a:srgbClr val="2626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sp>
        <p:nvSpPr>
          <p:cNvPr id="16" name="Text Placeholder 32"/>
          <p:cNvSpPr txBox="1">
            <a:spLocks/>
          </p:cNvSpPr>
          <p:nvPr/>
        </p:nvSpPr>
        <p:spPr>
          <a:xfrm>
            <a:off x="424493" y="3503104"/>
            <a:ext cx="8295014" cy="2052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</a:pPr>
            <a:endParaRPr lang="pl-PL" sz="1600" b="1" dirty="0" smtClean="0">
              <a:solidFill>
                <a:srgbClr val="262626"/>
              </a:solidFill>
              <a:latin typeface="Roboto light"/>
            </a:endParaRP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1600" b="1" dirty="0">
                <a:solidFill>
                  <a:srgbClr val="262626"/>
                </a:solidFill>
                <a:latin typeface="Roboto light"/>
              </a:rPr>
              <a:t>W styczniu 2018 r. na stronach Ministerstwa Finansów zostanie udostępniona do pobrania </a:t>
            </a:r>
            <a:r>
              <a:rPr lang="pl-PL" sz="1600" b="1" dirty="0">
                <a:solidFill>
                  <a:srgbClr val="C00000"/>
                </a:solidFill>
                <a:latin typeface="Roboto light"/>
              </a:rPr>
              <a:t>bezpłatna </a:t>
            </a:r>
            <a:r>
              <a:rPr lang="pl-PL" sz="1600" b="1" dirty="0" smtClean="0">
                <a:solidFill>
                  <a:srgbClr val="C00000"/>
                </a:solidFill>
                <a:latin typeface="Roboto light"/>
              </a:rPr>
              <a:t>aplikacja</a:t>
            </a:r>
            <a:r>
              <a:rPr lang="pl-PL" sz="1600" b="1" dirty="0" smtClean="0">
                <a:solidFill>
                  <a:srgbClr val="262626"/>
                </a:solidFill>
                <a:latin typeface="Roboto light"/>
              </a:rPr>
              <a:t>, </a:t>
            </a:r>
            <a:r>
              <a:rPr lang="pl-PL" sz="1600" b="1" dirty="0">
                <a:solidFill>
                  <a:srgbClr val="262626"/>
                </a:solidFill>
                <a:latin typeface="Roboto light"/>
              </a:rPr>
              <a:t>która umożliwi wystawianie i </a:t>
            </a:r>
            <a:r>
              <a:rPr lang="pl-PL" sz="1600" b="1" dirty="0" smtClean="0">
                <a:solidFill>
                  <a:srgbClr val="262626"/>
                </a:solidFill>
                <a:latin typeface="Roboto light"/>
              </a:rPr>
              <a:t>ewidencjonowanie </a:t>
            </a:r>
            <a:r>
              <a:rPr lang="pl-PL" sz="1600" b="1" dirty="0">
                <a:solidFill>
                  <a:srgbClr val="262626"/>
                </a:solidFill>
                <a:latin typeface="Roboto light"/>
              </a:rPr>
              <a:t>faktur, a od lutego 2018 r. -  generowanie i wysyłanie JPK_VAT.</a:t>
            </a: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dirty="0">
              <a:solidFill>
                <a:srgbClr val="262626"/>
              </a:solidFill>
              <a:latin typeface="Roboto light"/>
            </a:endParaRPr>
          </a:p>
        </p:txBody>
      </p:sp>
      <p:sp>
        <p:nvSpPr>
          <p:cNvPr id="17" name="Text Placeholder 33"/>
          <p:cNvSpPr txBox="1">
            <a:spLocks/>
          </p:cNvSpPr>
          <p:nvPr/>
        </p:nvSpPr>
        <p:spPr>
          <a:xfrm>
            <a:off x="2699179" y="2930516"/>
            <a:ext cx="3593242" cy="41603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262626"/>
                </a:solidFill>
                <a:latin typeface="Roboto medium"/>
              </a:rPr>
              <a:t>UWAGA</a:t>
            </a:r>
            <a:endParaRPr lang="en-AU" sz="2400" dirty="0">
              <a:solidFill>
                <a:srgbClr val="262626"/>
              </a:solidFill>
              <a:latin typeface="Roboto medium"/>
            </a:endParaRPr>
          </a:p>
        </p:txBody>
      </p:sp>
      <p:sp>
        <p:nvSpPr>
          <p:cNvPr id="18" name="Oval 1"/>
          <p:cNvSpPr/>
          <p:nvPr/>
        </p:nvSpPr>
        <p:spPr>
          <a:xfrm>
            <a:off x="4012706" y="1620789"/>
            <a:ext cx="972067" cy="972067"/>
          </a:xfrm>
          <a:prstGeom prst="ellipse">
            <a:avLst/>
          </a:prstGeom>
          <a:solidFill>
            <a:srgbClr val="C00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rPr>
              <a:t>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35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2"/>
          <p:cNvSpPr txBox="1">
            <a:spLocks/>
          </p:cNvSpPr>
          <p:nvPr/>
        </p:nvSpPr>
        <p:spPr>
          <a:xfrm>
            <a:off x="1841076" y="5150636"/>
            <a:ext cx="6375401" cy="32405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621847" y="1981348"/>
            <a:ext cx="1900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KORZYŚCI</a:t>
            </a:r>
            <a:endParaRPr lang="pl-PL" sz="2000" b="1" dirty="0">
              <a:solidFill>
                <a:schemeClr val="bg1"/>
              </a:solidFill>
            </a:endParaRPr>
          </a:p>
        </p:txBody>
      </p:sp>
      <p:grpSp>
        <p:nvGrpSpPr>
          <p:cNvPr id="13" name="Group 33"/>
          <p:cNvGrpSpPr/>
          <p:nvPr/>
        </p:nvGrpSpPr>
        <p:grpSpPr>
          <a:xfrm>
            <a:off x="2982468" y="1106538"/>
            <a:ext cx="3147599" cy="1712192"/>
            <a:chOff x="3128225" y="2176272"/>
            <a:chExt cx="5935551" cy="2965641"/>
          </a:xfrm>
          <a:solidFill>
            <a:srgbClr val="C00000">
              <a:alpha val="40000"/>
            </a:srgbClr>
          </a:solidFill>
        </p:grpSpPr>
        <p:sp>
          <p:nvSpPr>
            <p:cNvPr id="14" name="Freeform 26"/>
            <p:cNvSpPr>
              <a:spLocks/>
            </p:cNvSpPr>
            <p:nvPr/>
          </p:nvSpPr>
          <p:spPr bwMode="auto">
            <a:xfrm>
              <a:off x="3128225" y="2176272"/>
              <a:ext cx="5935551" cy="2965639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3622357" y="2670048"/>
              <a:ext cx="4947287" cy="2471863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4082437" y="3129798"/>
              <a:ext cx="4027126" cy="2012113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4537413" y="3584447"/>
              <a:ext cx="3117175" cy="1557465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4993481" y="4040188"/>
              <a:ext cx="2205038" cy="1101725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20" name="pole tekstowe 19"/>
          <p:cNvSpPr txBox="1"/>
          <p:nvPr/>
        </p:nvSpPr>
        <p:spPr>
          <a:xfrm>
            <a:off x="3244505" y="2047877"/>
            <a:ext cx="2623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</a:rPr>
              <a:t>KORZYŚCI</a:t>
            </a:r>
            <a:endParaRPr lang="pl-PL" sz="4400" b="1" dirty="0">
              <a:solidFill>
                <a:schemeClr val="bg1"/>
              </a:solidFill>
            </a:endParaRPr>
          </a:p>
        </p:txBody>
      </p:sp>
      <p:sp>
        <p:nvSpPr>
          <p:cNvPr id="21" name="Text Placeholder 32"/>
          <p:cNvSpPr txBox="1">
            <a:spLocks/>
          </p:cNvSpPr>
          <p:nvPr/>
        </p:nvSpPr>
        <p:spPr>
          <a:xfrm>
            <a:off x="261258" y="3109900"/>
            <a:ext cx="8882742" cy="249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lepsza kontrola wewnętrzna w firmie i raportowanie dzięki jednolitemu formatowi danych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ułatwienie dla wewnętrznych i zewnętrznych audytorów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odejście od wydruków papierowych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znaczny stopień automatyzacji w kontaktach z urzędami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skuteczniejsze eliminowanie nieuczciwych podatników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uwiarygodnienie przedsiębiorcy w  postrzeganiu przez partnerów </a:t>
            </a:r>
            <a:r>
              <a:rPr lang="pl-PL" sz="2400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handlowych</a:t>
            </a:r>
            <a:endParaRPr lang="en-US" sz="18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3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 3"/>
          <p:cNvSpPr/>
          <p:nvPr/>
        </p:nvSpPr>
        <p:spPr>
          <a:xfrm>
            <a:off x="555735" y="1437123"/>
            <a:ext cx="8028428" cy="1529092"/>
          </a:xfrm>
          <a:custGeom>
            <a:avLst/>
            <a:gdLst>
              <a:gd name="connsiteX0" fmla="*/ 0 w 7554457"/>
              <a:gd name="connsiteY0" fmla="*/ 245186 h 1471089"/>
              <a:gd name="connsiteX1" fmla="*/ 245186 w 7554457"/>
              <a:gd name="connsiteY1" fmla="*/ 0 h 1471089"/>
              <a:gd name="connsiteX2" fmla="*/ 7309271 w 7554457"/>
              <a:gd name="connsiteY2" fmla="*/ 0 h 1471089"/>
              <a:gd name="connsiteX3" fmla="*/ 7554457 w 7554457"/>
              <a:gd name="connsiteY3" fmla="*/ 245186 h 1471089"/>
              <a:gd name="connsiteX4" fmla="*/ 7554457 w 7554457"/>
              <a:gd name="connsiteY4" fmla="*/ 1225903 h 1471089"/>
              <a:gd name="connsiteX5" fmla="*/ 7309271 w 7554457"/>
              <a:gd name="connsiteY5" fmla="*/ 1471089 h 1471089"/>
              <a:gd name="connsiteX6" fmla="*/ 245186 w 7554457"/>
              <a:gd name="connsiteY6" fmla="*/ 1471089 h 1471089"/>
              <a:gd name="connsiteX7" fmla="*/ 0 w 7554457"/>
              <a:gd name="connsiteY7" fmla="*/ 1225903 h 1471089"/>
              <a:gd name="connsiteX8" fmla="*/ 0 w 7554457"/>
              <a:gd name="connsiteY8" fmla="*/ 245186 h 147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3" tIns="155633" rIns="155633" bIns="15563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sz="3600" b="1" dirty="0" smtClean="0"/>
              <a:t>JPK_VAT</a:t>
            </a:r>
          </a:p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pl-PL" sz="3600" b="1" dirty="0" smtClean="0"/>
              <a:t>MASZ PYTANIA?</a:t>
            </a:r>
            <a:endParaRPr lang="pl-PL" sz="3600" b="1" dirty="0"/>
          </a:p>
        </p:txBody>
      </p:sp>
      <p:sp>
        <p:nvSpPr>
          <p:cNvPr id="6" name="Text Placeholder 32"/>
          <p:cNvSpPr txBox="1">
            <a:spLocks/>
          </p:cNvSpPr>
          <p:nvPr/>
        </p:nvSpPr>
        <p:spPr>
          <a:xfrm>
            <a:off x="354560" y="3088431"/>
            <a:ext cx="8504236" cy="346166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1800" b="1" dirty="0" smtClean="0">
                <a:solidFill>
                  <a:srgbClr val="262626"/>
                </a:solidFill>
                <a:latin typeface="+mj-lt"/>
              </a:rPr>
              <a:t>Zadzwoń: </a:t>
            </a:r>
            <a:r>
              <a:rPr lang="pl-PL" sz="1800" b="1" dirty="0">
                <a:solidFill>
                  <a:srgbClr val="262626"/>
                </a:solidFill>
                <a:latin typeface="+mj-lt"/>
              </a:rPr>
              <a:t>801 055 055 lub 22 330 03 </a:t>
            </a:r>
            <a:r>
              <a:rPr lang="pl-PL" sz="1800" b="1" dirty="0" smtClean="0">
                <a:solidFill>
                  <a:srgbClr val="262626"/>
                </a:solidFill>
                <a:latin typeface="+mj-lt"/>
              </a:rPr>
              <a:t>30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1800" b="1" dirty="0" smtClean="0">
                <a:solidFill>
                  <a:srgbClr val="262626"/>
                </a:solidFill>
                <a:latin typeface="+mj-lt"/>
              </a:rPr>
              <a:t>Krajowa </a:t>
            </a:r>
            <a:r>
              <a:rPr lang="pl-PL" sz="1800" b="1" dirty="0">
                <a:solidFill>
                  <a:srgbClr val="262626"/>
                </a:solidFill>
                <a:latin typeface="+mj-lt"/>
              </a:rPr>
              <a:t>Informacja Skarbowa http://www.kis.gov.pl 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1800" b="1" dirty="0" smtClean="0">
                <a:solidFill>
                  <a:srgbClr val="262626"/>
                </a:solidFill>
                <a:latin typeface="+mj-lt"/>
              </a:rPr>
              <a:t>Napisz: info.e-deklaracje@mf.gov.pl 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1800" b="1" dirty="0" smtClean="0">
                <a:solidFill>
                  <a:srgbClr val="262626"/>
                </a:solidFill>
                <a:latin typeface="+mj-lt"/>
              </a:rPr>
              <a:t>Skontaktuj się z ekspertem JPK_VAT w Twoim urzędzie: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endParaRPr lang="pl-PL" sz="1800" b="1" dirty="0" smtClean="0">
              <a:solidFill>
                <a:srgbClr val="262626"/>
              </a:solidFill>
              <a:latin typeface="+mj-lt"/>
            </a:endParaRP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1800" b="1" dirty="0" smtClean="0">
                <a:solidFill>
                  <a:srgbClr val="262626"/>
                </a:solidFill>
                <a:latin typeface="+mj-lt"/>
              </a:rPr>
              <a:t>Np. Izba </a:t>
            </a:r>
            <a:r>
              <a:rPr lang="pl-PL" sz="1800" b="1" dirty="0">
                <a:solidFill>
                  <a:srgbClr val="262626"/>
                </a:solidFill>
                <a:latin typeface="+mj-lt"/>
              </a:rPr>
              <a:t>Administracji Skarbowej </a:t>
            </a:r>
            <a:r>
              <a:rPr lang="pl-PL" sz="1800" b="1" dirty="0" smtClean="0">
                <a:solidFill>
                  <a:srgbClr val="262626"/>
                </a:solidFill>
                <a:latin typeface="+mj-lt"/>
              </a:rPr>
              <a:t>Wrocław -&gt; www.dolnoslaskie.kas.gov.pl</a:t>
            </a:r>
            <a:endParaRPr lang="pl-PL" sz="1800" b="1" dirty="0">
              <a:solidFill>
                <a:srgbClr val="262626"/>
              </a:solidFill>
              <a:latin typeface="+mj-lt"/>
            </a:endParaRPr>
          </a:p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pl-PL" sz="1800" b="1" dirty="0" smtClean="0">
                <a:solidFill>
                  <a:srgbClr val="262626"/>
                </a:solidFill>
                <a:latin typeface="+mj-lt"/>
              </a:rPr>
              <a:t>Wybieram </a:t>
            </a:r>
            <a:r>
              <a:rPr lang="pl-PL" sz="1800" b="1" dirty="0">
                <a:solidFill>
                  <a:srgbClr val="C00000"/>
                </a:solidFill>
                <a:latin typeface="+mj-lt"/>
              </a:rPr>
              <a:t>Urząd Skarbowy</a:t>
            </a:r>
          </a:p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pl-PL" sz="1800" b="1" dirty="0">
                <a:solidFill>
                  <a:srgbClr val="262626"/>
                </a:solidFill>
                <a:latin typeface="+mj-lt"/>
              </a:rPr>
              <a:t>Wybieram </a:t>
            </a:r>
            <a:r>
              <a:rPr lang="pl-PL" sz="1800" b="1" dirty="0">
                <a:solidFill>
                  <a:srgbClr val="C00000"/>
                </a:solidFill>
                <a:latin typeface="+mj-lt"/>
              </a:rPr>
              <a:t>Kontakt</a:t>
            </a:r>
            <a:r>
              <a:rPr lang="pl-PL" sz="1800" b="1" dirty="0">
                <a:solidFill>
                  <a:srgbClr val="262626"/>
                </a:solidFill>
                <a:latin typeface="+mj-lt"/>
              </a:rPr>
              <a:t> </a:t>
            </a:r>
          </a:p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pl-PL" sz="1800" b="1" dirty="0">
                <a:solidFill>
                  <a:srgbClr val="262626"/>
                </a:solidFill>
                <a:latin typeface="+mj-lt"/>
              </a:rPr>
              <a:t>Wybieram </a:t>
            </a:r>
            <a:r>
              <a:rPr lang="pl-PL" sz="1800" b="1" dirty="0">
                <a:solidFill>
                  <a:srgbClr val="C00000"/>
                </a:solidFill>
                <a:latin typeface="+mj-lt"/>
              </a:rPr>
              <a:t>obsługa </a:t>
            </a:r>
            <a:r>
              <a:rPr lang="pl-PL" sz="1800" b="1" dirty="0" smtClean="0">
                <a:solidFill>
                  <a:srgbClr val="C00000"/>
                </a:solidFill>
                <a:latin typeface="+mj-lt"/>
              </a:rPr>
              <a:t>JPK_VAT</a:t>
            </a:r>
            <a:endParaRPr lang="pl-PL" sz="1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658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2"/>
          <p:cNvGrpSpPr/>
          <p:nvPr/>
        </p:nvGrpSpPr>
        <p:grpSpPr>
          <a:xfrm>
            <a:off x="4135800" y="4057351"/>
            <a:ext cx="720000" cy="89638"/>
            <a:chOff x="5342615" y="6257925"/>
            <a:chExt cx="1468948" cy="182880"/>
          </a:xfrm>
        </p:grpSpPr>
        <p:sp>
          <p:nvSpPr>
            <p:cNvPr id="11" name="Oval 23"/>
            <p:cNvSpPr>
              <a:spLocks noChangeAspect="1"/>
            </p:cNvSpPr>
            <p:nvPr/>
          </p:nvSpPr>
          <p:spPr>
            <a:xfrm>
              <a:off x="5342615" y="6257925"/>
              <a:ext cx="182880" cy="182880"/>
            </a:xfrm>
            <a:prstGeom prst="ellipse">
              <a:avLst/>
            </a:prstGeom>
            <a:solidFill>
              <a:srgbClr val="A6A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" name="Oval 24"/>
            <p:cNvSpPr>
              <a:spLocks noChangeAspect="1"/>
            </p:cNvSpPr>
            <p:nvPr/>
          </p:nvSpPr>
          <p:spPr>
            <a:xfrm>
              <a:off x="5664132" y="6257925"/>
              <a:ext cx="182880" cy="182880"/>
            </a:xfrm>
            <a:prstGeom prst="ellipse">
              <a:avLst/>
            </a:prstGeom>
            <a:solidFill>
              <a:srgbClr val="7E7E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" name="Oval 25"/>
            <p:cNvSpPr>
              <a:spLocks noChangeAspect="1"/>
            </p:cNvSpPr>
            <p:nvPr/>
          </p:nvSpPr>
          <p:spPr>
            <a:xfrm>
              <a:off x="5985649" y="6257925"/>
              <a:ext cx="182880" cy="182880"/>
            </a:xfrm>
            <a:prstGeom prst="ellipse">
              <a:avLst/>
            </a:pr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4" name="Oval 26"/>
            <p:cNvSpPr>
              <a:spLocks noChangeAspect="1"/>
            </p:cNvSpPr>
            <p:nvPr/>
          </p:nvSpPr>
          <p:spPr>
            <a:xfrm>
              <a:off x="6307166" y="6257925"/>
              <a:ext cx="182880" cy="182880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5" name="Oval 27"/>
            <p:cNvSpPr>
              <a:spLocks noChangeAspect="1"/>
            </p:cNvSpPr>
            <p:nvPr/>
          </p:nvSpPr>
          <p:spPr>
            <a:xfrm>
              <a:off x="6628683" y="6257925"/>
              <a:ext cx="182880" cy="182880"/>
            </a:xfrm>
            <a:prstGeom prst="ellipse">
              <a:avLst/>
            </a:prstGeom>
            <a:solidFill>
              <a:srgbClr val="2626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sp>
        <p:nvSpPr>
          <p:cNvPr id="16" name="Text Placeholder 32"/>
          <p:cNvSpPr txBox="1">
            <a:spLocks/>
          </p:cNvSpPr>
          <p:nvPr/>
        </p:nvSpPr>
        <p:spPr>
          <a:xfrm>
            <a:off x="1306286" y="3844082"/>
            <a:ext cx="6830007" cy="22208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</a:pPr>
            <a:endParaRPr lang="pl-PL" sz="1600" b="1" dirty="0" smtClean="0">
              <a:solidFill>
                <a:srgbClr val="262626"/>
              </a:solidFill>
              <a:latin typeface="Roboto light"/>
            </a:endParaRP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2400" b="1" dirty="0" smtClean="0">
                <a:solidFill>
                  <a:srgbClr val="262626"/>
                </a:solidFill>
                <a:latin typeface="Roboto light"/>
              </a:rPr>
              <a:t>JPK_VAT przesyłasz bez wezwania urzędu.</a:t>
            </a: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2400" b="1" dirty="0" smtClean="0">
                <a:solidFill>
                  <a:srgbClr val="262626"/>
                </a:solidFill>
                <a:latin typeface="Roboto light"/>
              </a:rPr>
              <a:t>Pozostałe </a:t>
            </a:r>
            <a:r>
              <a:rPr lang="pl-PL" sz="2400" b="1" dirty="0">
                <a:solidFill>
                  <a:srgbClr val="262626"/>
                </a:solidFill>
                <a:latin typeface="Roboto light"/>
              </a:rPr>
              <a:t>struktury na </a:t>
            </a:r>
            <a:r>
              <a:rPr lang="pl-PL" sz="2400" b="1" dirty="0" smtClean="0">
                <a:solidFill>
                  <a:srgbClr val="262626"/>
                </a:solidFill>
                <a:latin typeface="Roboto light"/>
              </a:rPr>
              <a:t>żądanie.</a:t>
            </a:r>
            <a:endParaRPr lang="pl-PL" sz="2400" b="1" dirty="0">
              <a:solidFill>
                <a:srgbClr val="262626"/>
              </a:solidFill>
              <a:latin typeface="Roboto light"/>
            </a:endParaRP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dirty="0">
              <a:solidFill>
                <a:srgbClr val="262626"/>
              </a:solidFill>
              <a:latin typeface="Roboto light"/>
            </a:endParaRPr>
          </a:p>
        </p:txBody>
      </p:sp>
      <p:sp>
        <p:nvSpPr>
          <p:cNvPr id="18" name="Oval 1"/>
          <p:cNvSpPr/>
          <p:nvPr/>
        </p:nvSpPr>
        <p:spPr>
          <a:xfrm>
            <a:off x="3383473" y="1256637"/>
            <a:ext cx="2450196" cy="2417009"/>
          </a:xfrm>
          <a:prstGeom prst="ellipse">
            <a:avLst/>
          </a:prstGeom>
          <a:solidFill>
            <a:srgbClr val="C00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kern="0" dirty="0" smtClean="0">
                <a:solidFill>
                  <a:srgbClr val="FFFFFF"/>
                </a:solidFill>
                <a:latin typeface="+mj-lt"/>
                <a:cs typeface="+mn-cs"/>
              </a:rPr>
              <a:t>Pamiętaj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idx="1"/>
          </p:nvPr>
        </p:nvSpPr>
        <p:spPr>
          <a:xfrm>
            <a:off x="0" y="2081719"/>
            <a:ext cx="9144000" cy="3616118"/>
          </a:xfrm>
        </p:spPr>
        <p:txBody>
          <a:bodyPr/>
          <a:lstStyle/>
          <a:p>
            <a:pPr lvl="1"/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Duże 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firmy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87200" lvl="1" indent="-17280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 1 lipca 2016 r. obowiązkowo i bez wezwania JPK_VAT</a:t>
            </a:r>
          </a:p>
          <a:p>
            <a:pPr marL="1087200" lvl="1" indent="-17280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 1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lipca 2016 r.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żądanie organów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JPK</a:t>
            </a:r>
          </a:p>
          <a:p>
            <a:pPr lvl="2"/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Mali 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średni przedsiębiorcy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stycznia 2017 r. obowiązkowo i bez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wezwania co miesiąc JPK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_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VAT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lipca 2016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r. do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 czerwca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2018 r.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żądanie urzędów skarbowych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przedsiębiorcy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mogą dobrowolnie przekazać dane w  formie struktur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JPK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innych niż JPK_VAT 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lipca 2018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r. obowiązkowo na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żądanie organów pozostałe dane w formie JPK</a:t>
            </a:r>
          </a:p>
          <a:p>
            <a:pPr lvl="0"/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2220862" y="816936"/>
            <a:ext cx="5683065" cy="113897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Wysyłanie JPK_VAT – terminy: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2220862" y="816936"/>
            <a:ext cx="5683065" cy="113897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Wysyłanie JPK_VAT – terminy: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8" name="Symbol zastępczy tekstu 9"/>
          <p:cNvSpPr txBox="1">
            <a:spLocks/>
          </p:cNvSpPr>
          <p:nvPr/>
        </p:nvSpPr>
        <p:spPr bwMode="auto">
          <a:xfrm>
            <a:off x="0" y="2117280"/>
            <a:ext cx="9144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900" dirty="0"/>
          </a:p>
          <a:p>
            <a:pPr lvl="0"/>
            <a:endParaRPr lang="pl-PL" sz="1800" dirty="0"/>
          </a:p>
          <a:p>
            <a:pPr lvl="2">
              <a:spcAft>
                <a:spcPts val="600"/>
              </a:spcAft>
            </a:pPr>
            <a:endParaRPr lang="pl-PL" sz="2000" b="1" dirty="0"/>
          </a:p>
          <a:p>
            <a:pPr lvl="2">
              <a:spcAft>
                <a:spcPts val="600"/>
              </a:spcAft>
            </a:pPr>
            <a:endParaRPr lang="pl-PL" sz="2000" b="1" dirty="0"/>
          </a:p>
          <a:p>
            <a:pPr lvl="2">
              <a:spcAft>
                <a:spcPts val="600"/>
              </a:spcAft>
            </a:pPr>
            <a:endParaRPr lang="pl-PL" sz="2000" b="1" dirty="0"/>
          </a:p>
          <a:p>
            <a:pPr lvl="2">
              <a:spcAft>
                <a:spcPts val="600"/>
              </a:spcAft>
            </a:pPr>
            <a:endParaRPr lang="pl-PL" sz="2000" b="1" dirty="0"/>
          </a:p>
          <a:p>
            <a:pPr lvl="2">
              <a:spcAft>
                <a:spcPts val="600"/>
              </a:spcAft>
            </a:pPr>
            <a:endParaRPr lang="pl-PL" sz="2000" b="1" dirty="0"/>
          </a:p>
          <a:p>
            <a:pPr lvl="2">
              <a:spcAft>
                <a:spcPts val="600"/>
              </a:spcAft>
            </a:pPr>
            <a:endParaRPr lang="pl-PL" sz="2000" b="1" dirty="0"/>
          </a:p>
          <a:p>
            <a:pPr lvl="2">
              <a:spcAft>
                <a:spcPts val="600"/>
              </a:spcAft>
            </a:pPr>
            <a:endParaRPr lang="pl-PL" sz="2000" b="1" dirty="0"/>
          </a:p>
          <a:p>
            <a:pPr lvl="2">
              <a:spcAft>
                <a:spcPts val="600"/>
              </a:spcAft>
            </a:pPr>
            <a:endParaRPr lang="pl-PL" sz="2000" b="1" dirty="0"/>
          </a:p>
          <a:p>
            <a:pPr lvl="2">
              <a:spcAft>
                <a:spcPts val="600"/>
              </a:spcAft>
            </a:pPr>
            <a:endParaRPr lang="pl-PL" sz="2000" b="1" dirty="0"/>
          </a:p>
          <a:p>
            <a:pPr lvl="2">
              <a:spcAft>
                <a:spcPts val="600"/>
              </a:spcAft>
            </a:pPr>
            <a:endParaRPr lang="pl-PL" sz="2000" b="1" dirty="0"/>
          </a:p>
          <a:p>
            <a:pPr lvl="2">
              <a:spcAft>
                <a:spcPts val="600"/>
              </a:spcAft>
            </a:pPr>
            <a:endParaRPr lang="pl-PL" sz="2000" b="1" dirty="0"/>
          </a:p>
          <a:p>
            <a:pPr lvl="2">
              <a:spcAft>
                <a:spcPts val="600"/>
              </a:spcAft>
            </a:pPr>
            <a:endParaRPr lang="pl-PL" sz="2000" b="1" dirty="0"/>
          </a:p>
          <a:p>
            <a:pPr lvl="2">
              <a:spcAft>
                <a:spcPts val="600"/>
              </a:spcAft>
            </a:pPr>
            <a:endParaRPr lang="pl-PL" sz="2000" b="1" dirty="0"/>
          </a:p>
          <a:p>
            <a:pPr lvl="2">
              <a:spcAft>
                <a:spcPts val="600"/>
              </a:spcAft>
            </a:pPr>
            <a:endParaRPr lang="pl-PL" sz="2000" b="1" dirty="0"/>
          </a:p>
          <a:p>
            <a:pPr lvl="2">
              <a:spcAft>
                <a:spcPts val="600"/>
              </a:spcAft>
            </a:pPr>
            <a:endParaRPr lang="pl-PL" sz="2000" b="1" dirty="0"/>
          </a:p>
          <a:p>
            <a:pPr lvl="2">
              <a:spcAft>
                <a:spcPts val="600"/>
              </a:spcAft>
            </a:pPr>
            <a:endParaRPr lang="pl-PL" sz="2000" b="1" dirty="0"/>
          </a:p>
          <a:p>
            <a:pPr lvl="2">
              <a:spcAft>
                <a:spcPts val="600"/>
              </a:spcAft>
            </a:pPr>
            <a:endParaRPr lang="pl-PL" sz="2000" b="1" dirty="0"/>
          </a:p>
          <a:p>
            <a:pPr lvl="2">
              <a:spcAft>
                <a:spcPts val="600"/>
              </a:spcAft>
            </a:pPr>
            <a:endParaRPr lang="pl-PL" sz="2000" b="1" dirty="0"/>
          </a:p>
          <a:p>
            <a:pPr lvl="2">
              <a:spcAft>
                <a:spcPts val="600"/>
              </a:spcAft>
            </a:pPr>
            <a:endParaRPr lang="pl-PL" sz="2000" b="1" dirty="0"/>
          </a:p>
          <a:p>
            <a:pPr lvl="2">
              <a:spcAft>
                <a:spcPts val="600"/>
              </a:spcAft>
            </a:pPr>
            <a:endParaRPr lang="pl-PL" sz="2000" b="1" dirty="0"/>
          </a:p>
          <a:p>
            <a:pPr lvl="2">
              <a:spcAft>
                <a:spcPts val="600"/>
              </a:spcAft>
            </a:pPr>
            <a:endParaRPr lang="pl-PL" sz="2000" b="1" dirty="0"/>
          </a:p>
          <a:p>
            <a:pPr lvl="2">
              <a:spcAft>
                <a:spcPts val="600"/>
              </a:spcAft>
            </a:pPr>
            <a:endParaRPr lang="pl-PL" sz="2000" b="1" dirty="0"/>
          </a:p>
          <a:p>
            <a:pPr lvl="2">
              <a:spcAft>
                <a:spcPts val="600"/>
              </a:spcAft>
            </a:pPr>
            <a:endParaRPr lang="pl-PL" sz="2000" b="1" dirty="0"/>
          </a:p>
          <a:p>
            <a:pPr lvl="2">
              <a:spcAft>
                <a:spcPts val="600"/>
              </a:spcAft>
            </a:pPr>
            <a:endParaRPr lang="pl-PL" sz="2000" b="1" dirty="0"/>
          </a:p>
          <a:p>
            <a:pPr lvl="2">
              <a:spcAft>
                <a:spcPts val="600"/>
              </a:spcAft>
            </a:pPr>
            <a:endParaRPr lang="pl-PL" sz="2000" b="1" dirty="0"/>
          </a:p>
          <a:p>
            <a:pPr lvl="2">
              <a:spcAft>
                <a:spcPts val="600"/>
              </a:spcAft>
            </a:pPr>
            <a:endPara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endPara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Mikroprzedsiębiorcy</a:t>
            </a: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l-PL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 1 stycznia 2018 r. obowiązkowo i bez wezwania, co miesiąc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JPK_VAT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 1 lipca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2016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r. do 30 czerwca 2018 r. na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żądanie urzędów skarbowych mikroprzedsiębiorcy mogą dobrowolnie przekazać dane w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formie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struktur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JPK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innych niż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JPK_VAT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 1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lipca 2018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r. obowiązkowo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żądanie organów pozostałe dane w formie JPK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pl-PL" sz="1400" dirty="0"/>
          </a:p>
          <a:p>
            <a:endParaRPr lang="pl-PL" sz="1000" dirty="0"/>
          </a:p>
          <a:p>
            <a:endParaRPr lang="pl-PL" sz="1000" dirty="0" smtClean="0"/>
          </a:p>
          <a:p>
            <a:endParaRPr lang="pl-PL" sz="1000" dirty="0"/>
          </a:p>
          <a:p>
            <a:endParaRPr lang="pl-PL" sz="1000" dirty="0" smtClean="0"/>
          </a:p>
          <a:p>
            <a:endParaRPr lang="pl-PL" sz="1000" dirty="0"/>
          </a:p>
          <a:p>
            <a:r>
              <a:rPr lang="pl-PL" sz="1100" dirty="0"/>
              <a:t>Podstawa prawna:</a:t>
            </a:r>
          </a:p>
          <a:p>
            <a:r>
              <a:rPr lang="pl-PL" sz="1100" dirty="0"/>
              <a:t>art. 29 ustawy z dnia 10 września 2015 r. o zmianie ustawy Ordynacja podatkowa oraz niektórych innych ustaw (Dz. U. 2015 poz. </a:t>
            </a:r>
            <a:r>
              <a:rPr lang="pl-PL" sz="1100" dirty="0" smtClean="0"/>
              <a:t>1649) art</a:t>
            </a:r>
            <a:r>
              <a:rPr lang="pl-PL" sz="1100" dirty="0"/>
              <a:t>. 6 ustawy z dnia 13 maja 2016 r. o zmianie ustawy Ordynacja podatkowa oraz niektórych innych ustaw (Dz. U. 2016 poz. </a:t>
            </a:r>
            <a:r>
              <a:rPr lang="pl-PL" sz="1100" dirty="0" smtClean="0"/>
              <a:t>846)</a:t>
            </a:r>
          </a:p>
        </p:txBody>
      </p:sp>
    </p:spTree>
    <p:extLst>
      <p:ext uri="{BB962C8B-B14F-4D97-AF65-F5344CB8AC3E}">
        <p14:creationId xmlns:p14="http://schemas.microsoft.com/office/powerpoint/2010/main" val="3072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2"/>
          <p:cNvGrpSpPr/>
          <p:nvPr/>
        </p:nvGrpSpPr>
        <p:grpSpPr>
          <a:xfrm>
            <a:off x="4135800" y="4155860"/>
            <a:ext cx="720000" cy="89638"/>
            <a:chOff x="5342615" y="6257925"/>
            <a:chExt cx="1468948" cy="182880"/>
          </a:xfrm>
        </p:grpSpPr>
        <p:sp>
          <p:nvSpPr>
            <p:cNvPr id="11" name="Oval 23"/>
            <p:cNvSpPr>
              <a:spLocks noChangeAspect="1"/>
            </p:cNvSpPr>
            <p:nvPr/>
          </p:nvSpPr>
          <p:spPr>
            <a:xfrm>
              <a:off x="5342615" y="6257925"/>
              <a:ext cx="182880" cy="182880"/>
            </a:xfrm>
            <a:prstGeom prst="ellipse">
              <a:avLst/>
            </a:prstGeom>
            <a:solidFill>
              <a:srgbClr val="A6A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" name="Oval 24"/>
            <p:cNvSpPr>
              <a:spLocks noChangeAspect="1"/>
            </p:cNvSpPr>
            <p:nvPr/>
          </p:nvSpPr>
          <p:spPr>
            <a:xfrm>
              <a:off x="5664132" y="6257925"/>
              <a:ext cx="182880" cy="182880"/>
            </a:xfrm>
            <a:prstGeom prst="ellipse">
              <a:avLst/>
            </a:prstGeom>
            <a:solidFill>
              <a:srgbClr val="7E7E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" name="Oval 25"/>
            <p:cNvSpPr>
              <a:spLocks noChangeAspect="1"/>
            </p:cNvSpPr>
            <p:nvPr/>
          </p:nvSpPr>
          <p:spPr>
            <a:xfrm>
              <a:off x="5985649" y="6257925"/>
              <a:ext cx="182880" cy="182880"/>
            </a:xfrm>
            <a:prstGeom prst="ellipse">
              <a:avLst/>
            </a:pr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4" name="Oval 26"/>
            <p:cNvSpPr>
              <a:spLocks noChangeAspect="1"/>
            </p:cNvSpPr>
            <p:nvPr/>
          </p:nvSpPr>
          <p:spPr>
            <a:xfrm>
              <a:off x="6307166" y="6257925"/>
              <a:ext cx="182880" cy="182880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5" name="Oval 27"/>
            <p:cNvSpPr>
              <a:spLocks noChangeAspect="1"/>
            </p:cNvSpPr>
            <p:nvPr/>
          </p:nvSpPr>
          <p:spPr>
            <a:xfrm>
              <a:off x="6628683" y="6257925"/>
              <a:ext cx="182880" cy="182880"/>
            </a:xfrm>
            <a:prstGeom prst="ellipse">
              <a:avLst/>
            </a:prstGeom>
            <a:solidFill>
              <a:srgbClr val="2626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sp>
        <p:nvSpPr>
          <p:cNvPr id="16" name="Text Placeholder 32"/>
          <p:cNvSpPr txBox="1">
            <a:spLocks/>
          </p:cNvSpPr>
          <p:nvPr/>
        </p:nvSpPr>
        <p:spPr>
          <a:xfrm>
            <a:off x="793548" y="3685592"/>
            <a:ext cx="8034866" cy="212479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</a:pPr>
            <a:endParaRPr lang="pl-PL" sz="1600" b="1" dirty="0" smtClean="0">
              <a:solidFill>
                <a:srgbClr val="262626"/>
              </a:solidFill>
              <a:latin typeface="Roboto light"/>
            </a:endParaRP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2400" b="1" dirty="0" smtClean="0">
                <a:solidFill>
                  <a:srgbClr val="262626"/>
                </a:solidFill>
                <a:latin typeface="Roboto light"/>
              </a:rPr>
              <a:t>Swój status przedsiębiorcy (duży</a:t>
            </a:r>
            <a:r>
              <a:rPr lang="pl-PL" sz="2400" b="1" dirty="0">
                <a:solidFill>
                  <a:srgbClr val="262626"/>
                </a:solidFill>
                <a:latin typeface="Roboto light"/>
              </a:rPr>
              <a:t>, średni, mały, </a:t>
            </a:r>
            <a:r>
              <a:rPr lang="pl-PL" sz="2400" b="1" dirty="0" smtClean="0">
                <a:solidFill>
                  <a:srgbClr val="262626"/>
                </a:solidFill>
                <a:latin typeface="Roboto light"/>
              </a:rPr>
              <a:t>mikro) ustalisz na podstawie zasad wynikających z </a:t>
            </a:r>
            <a:r>
              <a:rPr lang="pl-PL" sz="2400" b="1" dirty="0">
                <a:solidFill>
                  <a:srgbClr val="262626"/>
                </a:solidFill>
                <a:latin typeface="Roboto light"/>
              </a:rPr>
              <a:t>ustawy o swobodzie działalności gospodarczej. </a:t>
            </a: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dirty="0">
              <a:solidFill>
                <a:srgbClr val="262626"/>
              </a:solidFill>
              <a:latin typeface="Roboto ligh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04059" y="5885034"/>
            <a:ext cx="7673119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l-PL" sz="900" dirty="0">
                <a:solidFill>
                  <a:srgbClr val="000000">
                    <a:tint val="75000"/>
                  </a:srgbClr>
                </a:solidFill>
                <a:latin typeface="Arial"/>
                <a:cs typeface="+mn-cs"/>
              </a:rPr>
              <a:t>Podstawa prawna:</a:t>
            </a:r>
          </a:p>
          <a:p>
            <a:pPr lvl="0">
              <a:spcBef>
                <a:spcPct val="20000"/>
              </a:spcBef>
            </a:pPr>
            <a:r>
              <a:rPr lang="pl-PL" sz="900" dirty="0">
                <a:solidFill>
                  <a:srgbClr val="000000">
                    <a:tint val="75000"/>
                  </a:srgbClr>
                </a:solidFill>
                <a:latin typeface="Arial"/>
                <a:cs typeface="+mn-cs"/>
              </a:rPr>
              <a:t>art. 29 ustawy z dnia 10 września 2015 r. o zmianie ustawy Ordynacja podatkowa oraz niektórych innych ustaw (Dz. U. 2015 poz. 1649)</a:t>
            </a:r>
          </a:p>
          <a:p>
            <a:pPr lvl="0">
              <a:spcBef>
                <a:spcPct val="20000"/>
              </a:spcBef>
            </a:pPr>
            <a:r>
              <a:rPr lang="pl-PL" sz="900" dirty="0">
                <a:solidFill>
                  <a:srgbClr val="000000">
                    <a:tint val="75000"/>
                  </a:srgbClr>
                </a:solidFill>
                <a:latin typeface="Arial"/>
                <a:cs typeface="+mn-cs"/>
              </a:rPr>
              <a:t>art. 6 ustawy z dnia 13 maja 2016 r. o zmianie ustawy Ordynacja podatkowa oraz niektórych innych ustaw (Dz. U. 2016 poz. </a:t>
            </a:r>
            <a:r>
              <a:rPr lang="pl-PL" sz="900" dirty="0" smtClean="0">
                <a:solidFill>
                  <a:srgbClr val="000000">
                    <a:tint val="75000"/>
                  </a:srgbClr>
                </a:solidFill>
                <a:latin typeface="Arial"/>
                <a:cs typeface="+mn-cs"/>
              </a:rPr>
              <a:t>846)C</a:t>
            </a:r>
            <a:endParaRPr lang="pl-PL" sz="900" dirty="0">
              <a:solidFill>
                <a:srgbClr val="000000">
                  <a:tint val="75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19" name="Oval 1"/>
          <p:cNvSpPr/>
          <p:nvPr/>
        </p:nvSpPr>
        <p:spPr>
          <a:xfrm>
            <a:off x="3315521" y="1042028"/>
            <a:ext cx="2450196" cy="2417009"/>
          </a:xfrm>
          <a:prstGeom prst="ellipse">
            <a:avLst/>
          </a:prstGeom>
          <a:solidFill>
            <a:srgbClr val="C00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kern="0" dirty="0" smtClean="0">
                <a:solidFill>
                  <a:srgbClr val="FFFFFF"/>
                </a:solidFill>
                <a:latin typeface="+mj-lt"/>
                <a:cs typeface="+mn-cs"/>
              </a:rPr>
              <a:t>Pamiętaj</a:t>
            </a:r>
            <a:endParaRPr kumimoji="0" lang="en-US" sz="43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56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theme/theme1.xml><?xml version="1.0" encoding="utf-8"?>
<a:theme xmlns:a="http://schemas.openxmlformats.org/drawingml/2006/main" name="LOGO">
  <a:themeElements>
    <a:clrScheme name="MF_1">
      <a:dk1>
        <a:srgbClr val="000000"/>
      </a:dk1>
      <a:lt1>
        <a:srgbClr val="FFFFFF"/>
      </a:lt1>
      <a:dk2>
        <a:srgbClr val="919195"/>
      </a:dk2>
      <a:lt2>
        <a:srgbClr val="C9CACC"/>
      </a:lt2>
      <a:accent1>
        <a:srgbClr val="E31837"/>
      </a:accent1>
      <a:accent2>
        <a:srgbClr val="C9CACC"/>
      </a:accent2>
      <a:accent3>
        <a:srgbClr val="919195"/>
      </a:accent3>
      <a:accent4>
        <a:srgbClr val="ADAFB2"/>
      </a:accent4>
      <a:accent5>
        <a:srgbClr val="B5121B"/>
      </a:accent5>
      <a:accent6>
        <a:srgbClr val="EC7769"/>
      </a:accent6>
      <a:hlink>
        <a:srgbClr val="F7C6B9"/>
      </a:hlink>
      <a:folHlink>
        <a:srgbClr val="919195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5650</TotalTime>
  <Words>2201</Words>
  <Application>Microsoft Office PowerPoint</Application>
  <PresentationFormat>Pokaz na ekranie (4:3)</PresentationFormat>
  <Paragraphs>367</Paragraphs>
  <Slides>50</Slides>
  <Notes>9</Notes>
  <HiddenSlides>0</HiddenSlides>
  <MMClips>1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59" baseType="lpstr">
      <vt:lpstr>Arial</vt:lpstr>
      <vt:lpstr>Calibri</vt:lpstr>
      <vt:lpstr>FontAwesome</vt:lpstr>
      <vt:lpstr>Lato Bold</vt:lpstr>
      <vt:lpstr>Roboto light</vt:lpstr>
      <vt:lpstr>Roboto medium</vt:lpstr>
      <vt:lpstr>Roboto medium</vt:lpstr>
      <vt:lpstr>Wingdings</vt:lpstr>
      <vt:lpstr>LOGO</vt:lpstr>
      <vt:lpstr>Prezentacja programu PowerPoint</vt:lpstr>
      <vt:lpstr>Prezentacja programu PowerPoint</vt:lpstr>
      <vt:lpstr>Definicja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JPK – struktury</vt:lpstr>
      <vt:lpstr>Prezentacja programu PowerPoint</vt:lpstr>
      <vt:lpstr>JPK – struktury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INFORMACJE JPK_VAT – UWAGI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aiso</dc:creator>
  <cp:lastModifiedBy>Cwalina Katarzyna</cp:lastModifiedBy>
  <cp:revision>340</cp:revision>
  <dcterms:created xsi:type="dcterms:W3CDTF">2010-12-22T13:06:19Z</dcterms:created>
  <dcterms:modified xsi:type="dcterms:W3CDTF">2017-11-24T09:08:38Z</dcterms:modified>
</cp:coreProperties>
</file>